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handoutMasterIdLst>
    <p:handoutMasterId r:id="rId48"/>
  </p:handoutMasterIdLst>
  <p:sldIdLst>
    <p:sldId id="293" r:id="rId2"/>
    <p:sldId id="259" r:id="rId3"/>
    <p:sldId id="294" r:id="rId4"/>
    <p:sldId id="321" r:id="rId5"/>
    <p:sldId id="296" r:id="rId6"/>
    <p:sldId id="324" r:id="rId7"/>
    <p:sldId id="325" r:id="rId8"/>
    <p:sldId id="323"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297" r:id="rId46"/>
  </p:sldIdLst>
  <p:sldSz cx="9144000" cy="6858000" type="screen4x3"/>
  <p:notesSz cx="6858000" cy="9144000"/>
  <p:embeddedFontLst>
    <p:embeddedFont>
      <p:font typeface="Calibri" panose="020F0502020204030204" pitchFamily="34" charset="0"/>
      <p:regular r:id="rId49"/>
      <p:bold r:id="rId50"/>
      <p:italic r:id="rId51"/>
      <p:boldItalic r:id="rId52"/>
    </p:embeddedFont>
    <p:embeddedFont>
      <p:font typeface="맑은 고딕" panose="020B0503020000020004" pitchFamily="34" charset="-127"/>
      <p:regular r:id="rId53"/>
      <p:bold r:id="rId54"/>
    </p:embeddedFont>
    <p:embeddedFont>
      <p:font typeface="Calibri Light" panose="020F0302020204030204" pitchFamily="34" charset="0"/>
      <p:regular r:id="rId55"/>
      <p:italic r:id="rId5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3AE"/>
    <a:srgbClr val="F3A5A5"/>
    <a:srgbClr val="1A274A"/>
    <a:srgbClr val="EA5C5B"/>
    <a:srgbClr val="FFCC00"/>
    <a:srgbClr val="6A7538"/>
    <a:srgbClr val="592A34"/>
    <a:srgbClr val="DBAFB8"/>
    <a:srgbClr val="B35669"/>
    <a:srgbClr val="FDE7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7" autoAdjust="0"/>
    <p:restoredTop sz="92336" autoAdjust="0"/>
  </p:normalViewPr>
  <p:slideViewPr>
    <p:cSldViewPr>
      <p:cViewPr varScale="1">
        <p:scale>
          <a:sx n="68" d="100"/>
          <a:sy n="68" d="100"/>
        </p:scale>
        <p:origin x="103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9" d="100"/>
          <a:sy n="79" d="100"/>
        </p:scale>
        <p:origin x="183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2023-08-12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22637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939320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37</a:t>
            </a:fld>
            <a:endParaRPr lang="ko-KR" altLang="en-US"/>
          </a:p>
        </p:txBody>
      </p:sp>
    </p:spTree>
    <p:extLst>
      <p:ext uri="{BB962C8B-B14F-4D97-AF65-F5344CB8AC3E}">
        <p14:creationId xmlns:p14="http://schemas.microsoft.com/office/powerpoint/2010/main" val="346589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40</a:t>
            </a:fld>
            <a:endParaRPr lang="ko-KR" altLang="en-US"/>
          </a:p>
        </p:txBody>
      </p:sp>
    </p:spTree>
    <p:extLst>
      <p:ext uri="{BB962C8B-B14F-4D97-AF65-F5344CB8AC3E}">
        <p14:creationId xmlns:p14="http://schemas.microsoft.com/office/powerpoint/2010/main" val="386981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43</a:t>
            </a:fld>
            <a:endParaRPr lang="ko-KR" altLang="en-US"/>
          </a:p>
        </p:txBody>
      </p:sp>
    </p:spTree>
    <p:extLst>
      <p:ext uri="{BB962C8B-B14F-4D97-AF65-F5344CB8AC3E}">
        <p14:creationId xmlns:p14="http://schemas.microsoft.com/office/powerpoint/2010/main" val="472816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1614339" y="2374424"/>
            <a:ext cx="5832648"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4C73AE"/>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511204" y="18382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4C73AE"/>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489955"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489955"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511204" y="18864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4C73AE"/>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339752" y="2636912"/>
            <a:ext cx="3887370" cy="2376264"/>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app.pluralsight.com/library/courses/design-patterns-java-creational/table-of-contents" TargetMode="External"/><Relationship Id="rId2" Type="http://schemas.openxmlformats.org/officeDocument/2006/relationships/hyperlink" Target="https://refactoring.guru/design-patterns" TargetMode="External"/><Relationship Id="rId1" Type="http://schemas.openxmlformats.org/officeDocument/2006/relationships/slideLayout" Target="../slideLayouts/slideLayout5.xml"/><Relationship Id="rId5" Type="http://schemas.openxmlformats.org/officeDocument/2006/relationships/hyperlink" Target="https://app.pluralsight.com/library/courses/design-patterns-java-behavioral/table-of-contents" TargetMode="External"/><Relationship Id="rId4" Type="http://schemas.openxmlformats.org/officeDocument/2006/relationships/hyperlink" Target="https://app.pluralsight.com/library/courses/design-patterns-java-structural/table-of-conten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614339" y="2374424"/>
            <a:ext cx="5832648" cy="1585337"/>
          </a:xfrm>
        </p:spPr>
        <p:txBody>
          <a:bodyPr/>
          <a:lstStyle/>
          <a:p>
            <a:r>
              <a:rPr lang="en-US" altLang="ko-KR" dirty="0" smtClean="0"/>
              <a:t/>
            </a:r>
            <a:br>
              <a:rPr lang="en-US" altLang="ko-KR" dirty="0" smtClean="0"/>
            </a:br>
            <a:r>
              <a:rPr lang="en-US" altLang="ko-KR" dirty="0" smtClean="0"/>
              <a:t>Introduction To </a:t>
            </a:r>
            <a:r>
              <a:rPr lang="en-US" altLang="ko-KR" b="1" dirty="0" smtClean="0"/>
              <a:t>Design Patterns</a:t>
            </a:r>
            <a:r>
              <a:rPr lang="en-US" altLang="ko-KR" dirty="0" smtClean="0"/>
              <a:t/>
            </a:r>
            <a:br>
              <a:rPr lang="en-US" altLang="ko-KR" dirty="0" smtClean="0"/>
            </a:br>
            <a:endParaRPr lang="ko-KR" alt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smtClean="0"/>
              <a:t>“</a:t>
            </a:r>
            <a:r>
              <a:rPr lang="en-US" altLang="en-US" i="0" dirty="0"/>
              <a:t>coupling” of the client code that uses a </a:t>
            </a:r>
            <a:r>
              <a:rPr lang="en-US" altLang="en-US" i="0" dirty="0" smtClean="0"/>
              <a:t>class</a:t>
            </a:r>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smtClean="0"/>
              <a:t>having multiple </a:t>
            </a:r>
            <a:r>
              <a:rPr lang="en-US" altLang="en-US" i="0" dirty="0"/>
              <a:t>new(</a:t>
            </a:r>
            <a:r>
              <a:rPr lang="en-US" altLang="en-US" i="0" dirty="0" err="1"/>
              <a:t>MyObject</a:t>
            </a:r>
            <a:r>
              <a:rPr lang="en-US" altLang="en-US" i="0" dirty="0"/>
              <a:t>) calls round the code base, you keep the initialization in one place, satisfying the Don’t Repeat Yourself (DRY) principle</a:t>
            </a:r>
            <a:r>
              <a:rPr lang="en-US" altLang="en-US" i="0" dirty="0" smtClean="0"/>
              <a:t>.</a:t>
            </a:r>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smtClean="0"/>
              <a:t>Break single responsibility principle</a:t>
            </a:r>
          </a:p>
          <a:p>
            <a:pPr marL="0" indent="0"/>
            <a:endParaRPr lang="en-US" altLang="en-US" i="0" dirty="0"/>
          </a:p>
          <a:p>
            <a:pPr>
              <a:buFont typeface="Arial" panose="020B0604020202020204" pitchFamily="34" charset="0"/>
              <a:buChar char="•"/>
            </a:pP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Factory Pattern (problem</a:t>
            </a:r>
            <a:r>
              <a:rPr lang="en-US" altLang="ko-KR" dirty="0"/>
              <a:t>)</a:t>
            </a:r>
            <a:endParaRPr lang="ko-KR" altLang="en-US" dirty="0"/>
          </a:p>
        </p:txBody>
      </p:sp>
    </p:spTree>
    <p:extLst>
      <p:ext uri="{BB962C8B-B14F-4D97-AF65-F5344CB8AC3E}">
        <p14:creationId xmlns:p14="http://schemas.microsoft.com/office/powerpoint/2010/main" val="153466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The Factory Method pattern suggests that you replace direct object construction calls </a:t>
            </a:r>
            <a:endParaRPr lang="en-US" altLang="en-US" i="0" dirty="0" smtClean="0"/>
          </a:p>
          <a:p>
            <a:pPr marL="0" indent="0"/>
            <a:r>
              <a:rPr lang="en-US" altLang="en-US" i="0" dirty="0"/>
              <a:t>	</a:t>
            </a:r>
            <a:r>
              <a:rPr lang="en-US" altLang="en-US" i="0" dirty="0" smtClean="0"/>
              <a:t>(using the </a:t>
            </a:r>
            <a:r>
              <a:rPr lang="en-US" altLang="en-US" i="0" dirty="0" smtClean="0">
                <a:solidFill>
                  <a:srgbClr val="FF0000"/>
                </a:solidFill>
              </a:rPr>
              <a:t>new</a:t>
            </a:r>
            <a:r>
              <a:rPr lang="en-US" altLang="en-US" i="0" dirty="0" smtClean="0"/>
              <a:t> operator) </a:t>
            </a:r>
            <a:r>
              <a:rPr lang="en-US" altLang="en-US" i="0" dirty="0"/>
              <a:t> with calls to a special </a:t>
            </a:r>
            <a:r>
              <a:rPr lang="en-US" altLang="en-US" dirty="0"/>
              <a:t>factory</a:t>
            </a:r>
            <a:r>
              <a:rPr lang="en-US" altLang="en-US" i="0" dirty="0"/>
              <a:t> method</a:t>
            </a:r>
            <a:r>
              <a:rPr lang="en-US" altLang="en-US" i="0" dirty="0" smtClean="0"/>
              <a:t>.</a:t>
            </a:r>
          </a:p>
          <a:p>
            <a:pPr marL="0" indent="0"/>
            <a:endParaRPr lang="en-US" altLang="en-US" i="0" dirty="0"/>
          </a:p>
          <a:p>
            <a:pPr marL="0" indent="0"/>
            <a:endParaRPr lang="en-US" altLang="en-US" i="0" dirty="0" smtClean="0"/>
          </a:p>
          <a:p>
            <a:pPr marL="0" indent="0"/>
            <a:r>
              <a:rPr lang="en-US" altLang="en-US" i="0" dirty="0" smtClean="0"/>
              <a:t> </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Factory Pattern (solution)</a:t>
            </a:r>
            <a:endParaRPr lang="ko-KR"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768" y="2492896"/>
            <a:ext cx="6984776" cy="3416212"/>
          </a:xfrm>
          <a:prstGeom prst="rect">
            <a:avLst/>
          </a:prstGeom>
        </p:spPr>
      </p:pic>
    </p:spTree>
    <p:extLst>
      <p:ext uri="{BB962C8B-B14F-4D97-AF65-F5344CB8AC3E}">
        <p14:creationId xmlns:p14="http://schemas.microsoft.com/office/powerpoint/2010/main" val="1286187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b="1" i="0" dirty="0"/>
              <a:t>Abstract Factory</a:t>
            </a:r>
            <a:r>
              <a:rPr lang="en-US" altLang="en-US" i="0" dirty="0"/>
              <a:t> is a creational design pattern that lets you produce families of related objects </a:t>
            </a:r>
            <a:r>
              <a:rPr lang="en-US" altLang="en-US" i="0" dirty="0" smtClean="0"/>
              <a:t>.</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Abstract Factory Pattern (definition) </a:t>
            </a:r>
            <a:endParaRPr lang="ko-KR" altLang="en-US" dirty="0"/>
          </a:p>
        </p:txBody>
      </p:sp>
      <p:pic>
        <p:nvPicPr>
          <p:cNvPr id="4" name="Picture 3"/>
          <p:cNvPicPr>
            <a:picLocks noChangeAspect="1"/>
          </p:cNvPicPr>
          <p:nvPr/>
        </p:nvPicPr>
        <p:blipFill>
          <a:blip r:embed="rId2"/>
          <a:stretch>
            <a:fillRect/>
          </a:stretch>
        </p:blipFill>
        <p:spPr>
          <a:xfrm>
            <a:off x="1043608" y="2204864"/>
            <a:ext cx="7344815" cy="4485545"/>
          </a:xfrm>
          <a:prstGeom prst="rect">
            <a:avLst/>
          </a:prstGeom>
        </p:spPr>
      </p:pic>
    </p:spTree>
    <p:extLst>
      <p:ext uri="{BB962C8B-B14F-4D97-AF65-F5344CB8AC3E}">
        <p14:creationId xmlns:p14="http://schemas.microsoft.com/office/powerpoint/2010/main" val="138957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The problems solved by abstract factory are similar to those solved by the factory method pattern, but with greater abstraction in the types of objects that need to be </a:t>
            </a:r>
            <a:r>
              <a:rPr lang="en-US" altLang="en-US" i="0" dirty="0" smtClean="0"/>
              <a:t>created </a:t>
            </a:r>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smtClean="0"/>
              <a:t>in </a:t>
            </a:r>
            <a:r>
              <a:rPr lang="en-US" altLang="en-US" i="0" dirty="0"/>
              <a:t>the case of abstract factory, it is required to work with several families of products related to each other rather than in a set of products</a:t>
            </a:r>
            <a:r>
              <a:rPr lang="en-US" altLang="en-US" i="0" dirty="0" smtClean="0"/>
              <a:t>.</a:t>
            </a:r>
            <a:endParaRPr lang="en-US" altLang="en-US" i="0" dirty="0"/>
          </a:p>
          <a:p>
            <a:pPr>
              <a:buFont typeface="Arial" panose="020B0604020202020204" pitchFamily="34" charset="0"/>
              <a:buChar char="•"/>
            </a:pP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smtClean="0"/>
              <a:t>Abstract Factory </a:t>
            </a:r>
            <a:r>
              <a:rPr lang="en-US" altLang="ko-KR" dirty="0" smtClean="0"/>
              <a:t>Pattern (problem</a:t>
            </a:r>
            <a:r>
              <a:rPr lang="en-US" altLang="ko-KR" dirty="0"/>
              <a:t>)</a:t>
            </a:r>
            <a:endParaRPr lang="ko-KR" altLang="en-US" dirty="0"/>
          </a:p>
        </p:txBody>
      </p:sp>
    </p:spTree>
    <p:extLst>
      <p:ext uri="{BB962C8B-B14F-4D97-AF65-F5344CB8AC3E}">
        <p14:creationId xmlns:p14="http://schemas.microsoft.com/office/powerpoint/2010/main" val="4148101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285750" indent="-285750">
              <a:buFont typeface="Arial" panose="020B0604020202020204" pitchFamily="34" charset="0"/>
              <a:buChar char="•"/>
            </a:pPr>
            <a:r>
              <a:rPr lang="en-US" altLang="en-US" i="0" dirty="0"/>
              <a:t> the Abstract Factory pattern suggests is to explicitly declare </a:t>
            </a:r>
            <a:r>
              <a:rPr lang="en-US" altLang="en-US" i="0" dirty="0" smtClean="0"/>
              <a:t>factories </a:t>
            </a:r>
            <a:r>
              <a:rPr lang="en-US" altLang="en-US" i="0" dirty="0"/>
              <a:t>for each distinct product of the product family</a:t>
            </a:r>
          </a:p>
          <a:p>
            <a:pPr marL="0" indent="0"/>
            <a:endParaRPr lang="en-US" altLang="en-US" i="0" dirty="0" smtClean="0"/>
          </a:p>
          <a:p>
            <a:pPr marL="0" indent="0"/>
            <a:r>
              <a:rPr lang="en-US" altLang="en-US" i="0" dirty="0" smtClean="0"/>
              <a:t> </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Abstract Factory Pattern (solution)</a:t>
            </a:r>
            <a:endParaRPr lang="ko-KR" altLang="en-US" dirty="0"/>
          </a:p>
        </p:txBody>
      </p:sp>
      <p:pic>
        <p:nvPicPr>
          <p:cNvPr id="2" name="Picture 1"/>
          <p:cNvPicPr>
            <a:picLocks noChangeAspect="1"/>
          </p:cNvPicPr>
          <p:nvPr/>
        </p:nvPicPr>
        <p:blipFill>
          <a:blip r:embed="rId2"/>
          <a:stretch>
            <a:fillRect/>
          </a:stretch>
        </p:blipFill>
        <p:spPr>
          <a:xfrm>
            <a:off x="581890" y="1832762"/>
            <a:ext cx="7753701" cy="5003565"/>
          </a:xfrm>
          <a:prstGeom prst="rect">
            <a:avLst/>
          </a:prstGeom>
        </p:spPr>
      </p:pic>
    </p:spTree>
    <p:extLst>
      <p:ext uri="{BB962C8B-B14F-4D97-AF65-F5344CB8AC3E}">
        <p14:creationId xmlns:p14="http://schemas.microsoft.com/office/powerpoint/2010/main" val="3207761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b="1" i="0" dirty="0" smtClean="0"/>
              <a:t>Singleton</a:t>
            </a:r>
            <a:r>
              <a:rPr lang="en-US" altLang="en-US" i="0" dirty="0"/>
              <a:t> is a creational design pattern that lets you ensure that a class has only one instance, while providing a global access point to this instance.</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Singleton (definition) </a:t>
            </a:r>
            <a:endParaRPr lang="ko-KR" altLang="en-US" dirty="0"/>
          </a:p>
        </p:txBody>
      </p:sp>
      <p:pic>
        <p:nvPicPr>
          <p:cNvPr id="2" name="Picture 1"/>
          <p:cNvPicPr>
            <a:picLocks noChangeAspect="1"/>
          </p:cNvPicPr>
          <p:nvPr/>
        </p:nvPicPr>
        <p:blipFill>
          <a:blip r:embed="rId2"/>
          <a:stretch>
            <a:fillRect/>
          </a:stretch>
        </p:blipFill>
        <p:spPr>
          <a:xfrm>
            <a:off x="1186553" y="2132856"/>
            <a:ext cx="7014446" cy="4536960"/>
          </a:xfrm>
          <a:prstGeom prst="rect">
            <a:avLst/>
          </a:prstGeom>
        </p:spPr>
      </p:pic>
    </p:spTree>
    <p:extLst>
      <p:ext uri="{BB962C8B-B14F-4D97-AF65-F5344CB8AC3E}">
        <p14:creationId xmlns:p14="http://schemas.microsoft.com/office/powerpoint/2010/main" val="416790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Ensure that a class </a:t>
            </a:r>
            <a:r>
              <a:rPr lang="en-US" altLang="en-US" i="0" dirty="0" smtClean="0"/>
              <a:t>has </a:t>
            </a:r>
            <a:r>
              <a:rPr lang="en-US" altLang="en-US" i="0" dirty="0"/>
              <a:t>just a single </a:t>
            </a:r>
            <a:r>
              <a:rPr lang="en-US" altLang="en-US" i="0" dirty="0" smtClean="0"/>
              <a:t>instance </a:t>
            </a:r>
            <a:r>
              <a:rPr lang="en-US" altLang="en-US" i="0" dirty="0"/>
              <a:t>to control access to some shared resource—for example, a database or a file.</a:t>
            </a:r>
            <a:endParaRPr lang="en-US" altLang="en-US" i="0" dirty="0" smtClean="0"/>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a:t>Provide a global access point to that instance.</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Singleton (problem</a:t>
            </a:r>
            <a:r>
              <a:rPr lang="en-US" altLang="ko-KR" dirty="0"/>
              <a:t>)</a:t>
            </a:r>
            <a:endParaRPr lang="ko-KR" altLang="en-US" dirty="0"/>
          </a:p>
        </p:txBody>
      </p:sp>
    </p:spTree>
    <p:extLst>
      <p:ext uri="{BB962C8B-B14F-4D97-AF65-F5344CB8AC3E}">
        <p14:creationId xmlns:p14="http://schemas.microsoft.com/office/powerpoint/2010/main" val="2397674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685800" lvl="1">
              <a:buFont typeface="Arial" panose="020B0604020202020204" pitchFamily="34" charset="0"/>
              <a:buChar char="•"/>
            </a:pPr>
            <a:r>
              <a:rPr lang="en-US" altLang="en-US" i="0" dirty="0" smtClean="0"/>
              <a:t>Make </a:t>
            </a:r>
            <a:r>
              <a:rPr lang="en-US" altLang="en-US" i="0" dirty="0"/>
              <a:t>the default constructor </a:t>
            </a:r>
            <a:r>
              <a:rPr lang="en-US" altLang="en-US" i="0" dirty="0" smtClean="0"/>
              <a:t>private</a:t>
            </a:r>
            <a:r>
              <a:rPr lang="en-US" altLang="en-US" i="0" dirty="0"/>
              <a:t>, to prevent other objects from using </a:t>
            </a:r>
            <a:r>
              <a:rPr lang="en-US" altLang="en-US" i="0" dirty="0" smtClean="0"/>
              <a:t>the </a:t>
            </a:r>
            <a:r>
              <a:rPr lang="en-US" altLang="en-US" i="0" dirty="0" smtClean="0">
                <a:solidFill>
                  <a:srgbClr val="FF0000"/>
                </a:solidFill>
              </a:rPr>
              <a:t>new </a:t>
            </a:r>
            <a:br>
              <a:rPr lang="en-US" altLang="en-US" i="0" dirty="0" smtClean="0">
                <a:solidFill>
                  <a:srgbClr val="FF0000"/>
                </a:solidFill>
              </a:rPr>
            </a:br>
            <a:r>
              <a:rPr lang="en-US" altLang="en-US" i="0" dirty="0" smtClean="0"/>
              <a:t>operator </a:t>
            </a:r>
            <a:r>
              <a:rPr lang="en-US" altLang="en-US" i="0" dirty="0"/>
              <a:t>with the Singleton class</a:t>
            </a:r>
            <a:r>
              <a:rPr lang="en-US" altLang="en-US" i="0" dirty="0" smtClean="0"/>
              <a:t>.</a:t>
            </a:r>
          </a:p>
          <a:p>
            <a:pPr marL="685800" lvl="1">
              <a:buFont typeface="Arial" panose="020B0604020202020204" pitchFamily="34" charset="0"/>
              <a:buChar char="•"/>
            </a:pPr>
            <a:endParaRPr lang="en-US" altLang="en-US" i="0" dirty="0" smtClean="0"/>
          </a:p>
          <a:p>
            <a:pPr marL="685800" lvl="1">
              <a:buFont typeface="Arial" panose="020B0604020202020204" pitchFamily="34" charset="0"/>
              <a:buChar char="•"/>
            </a:pPr>
            <a:r>
              <a:rPr lang="en-US" altLang="en-US" i="0" dirty="0" smtClean="0"/>
              <a:t>Create </a:t>
            </a:r>
            <a:r>
              <a:rPr lang="en-US" altLang="en-US" i="0" dirty="0"/>
              <a:t>a static creation method that acts as a constructor. his method calls the private constructor to create an object and saves it in a static field</a:t>
            </a:r>
            <a:r>
              <a:rPr lang="en-US" altLang="en-US" i="0" dirty="0" smtClean="0"/>
              <a:t>.</a:t>
            </a:r>
            <a:r>
              <a:rPr lang="en-US" altLang="en-US" i="0" dirty="0"/>
              <a:t> All following calls to this </a:t>
            </a:r>
            <a:r>
              <a:rPr lang="en-US" altLang="en-US" i="0" dirty="0" smtClean="0"/>
              <a:t>method      </a:t>
            </a:r>
            <a:r>
              <a:rPr lang="en-US" altLang="en-US" i="0" dirty="0"/>
              <a:t>return the cached object.</a:t>
            </a:r>
            <a:endParaRPr lang="en-US" altLang="en-US" i="0" dirty="0" smtClean="0">
              <a:solidFill>
                <a:srgbClr val="FF0000"/>
              </a:solidFill>
            </a:endParaRPr>
          </a:p>
          <a:p>
            <a:pPr marL="0" indent="0"/>
            <a:r>
              <a:rPr lang="en-US" altLang="en-US" i="0" dirty="0" smtClean="0"/>
              <a:t> </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Singleton (solution)</a:t>
            </a:r>
            <a:endParaRPr lang="ko-KR" altLang="en-US" dirty="0"/>
          </a:p>
        </p:txBody>
      </p:sp>
      <p:pic>
        <p:nvPicPr>
          <p:cNvPr id="13" name="Picture 12"/>
          <p:cNvPicPr>
            <a:picLocks noChangeAspect="1"/>
          </p:cNvPicPr>
          <p:nvPr/>
        </p:nvPicPr>
        <p:blipFill>
          <a:blip r:embed="rId2"/>
          <a:stretch>
            <a:fillRect/>
          </a:stretch>
        </p:blipFill>
        <p:spPr>
          <a:xfrm>
            <a:off x="847339" y="2780928"/>
            <a:ext cx="7829550" cy="3924300"/>
          </a:xfrm>
          <a:prstGeom prst="rect">
            <a:avLst/>
          </a:prstGeom>
        </p:spPr>
      </p:pic>
    </p:spTree>
    <p:extLst>
      <p:ext uri="{BB962C8B-B14F-4D97-AF65-F5344CB8AC3E}">
        <p14:creationId xmlns:p14="http://schemas.microsoft.com/office/powerpoint/2010/main" val="1138464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3419872" y="3428999"/>
            <a:ext cx="3096344" cy="20928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adapter</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decorator</a:t>
            </a:r>
            <a:endParaRPr kumimoji="1" lang="en-US" altLang="ko-KR" sz="1300" dirty="0">
              <a:solidFill>
                <a:schemeClr val="tx2">
                  <a:lumMod val="60000"/>
                  <a:lumOff val="40000"/>
                </a:schemeClr>
              </a:solidFill>
              <a:latin typeface="+mj-lt"/>
              <a:ea typeface="맑은 고딕" pitchFamily="50" charset="-127"/>
              <a:cs typeface="굴림" pitchFamily="50" charset="-127"/>
            </a:endParaRP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Façade</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proxy</a:t>
            </a:r>
          </a:p>
          <a:p>
            <a:pPr indent="-228600" fontAlgn="base">
              <a:lnSpc>
                <a:spcPct val="200000"/>
              </a:lnSpc>
              <a:spcBef>
                <a:spcPct val="0"/>
              </a:spcBef>
              <a:spcAft>
                <a:spcPct val="0"/>
              </a:spcAft>
              <a:buFont typeface="+mj-lt"/>
              <a:buAutoNum type="arabicPeriod"/>
            </a:pPr>
            <a:endParaRPr kumimoji="1" lang="ko-KR" altLang="ko-KR" sz="1300" dirty="0">
              <a:solidFill>
                <a:schemeClr val="tx2">
                  <a:lumMod val="60000"/>
                  <a:lumOff val="40000"/>
                </a:schemeClr>
              </a:solidFill>
              <a:latin typeface="+mj-lt"/>
              <a:ea typeface="맑은 고딕" pitchFamily="50" charset="-127"/>
              <a:cs typeface="굴림" pitchFamily="50" charset="-127"/>
            </a:endParaRPr>
          </a:p>
        </p:txBody>
      </p:sp>
      <p:grpSp>
        <p:nvGrpSpPr>
          <p:cNvPr id="6" name="그룹 5"/>
          <p:cNvGrpSpPr/>
          <p:nvPr/>
        </p:nvGrpSpPr>
        <p:grpSpPr>
          <a:xfrm>
            <a:off x="2798796" y="1628801"/>
            <a:ext cx="3744416" cy="965721"/>
            <a:chOff x="3203848" y="1764105"/>
            <a:chExt cx="2808312" cy="866953"/>
          </a:xfrm>
        </p:grpSpPr>
        <p:sp>
          <p:nvSpPr>
            <p:cNvPr id="10" name="Text Box 5"/>
            <p:cNvSpPr txBox="1">
              <a:spLocks noChangeArrowheads="1"/>
            </p:cNvSpPr>
            <p:nvPr/>
          </p:nvSpPr>
          <p:spPr bwMode="auto">
            <a:xfrm>
              <a:off x="3203848" y="2216609"/>
              <a:ext cx="2808312" cy="4144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smtClean="0">
                  <a:solidFill>
                    <a:schemeClr val="tx2">
                      <a:lumMod val="40000"/>
                      <a:lumOff val="60000"/>
                    </a:schemeClr>
                  </a:solidFill>
                  <a:latin typeface="+mj-lt"/>
                  <a:ea typeface="맑은 고딕" pitchFamily="50" charset="-127"/>
                  <a:cs typeface="굴림" pitchFamily="50" charset="-127"/>
                </a:rPr>
                <a:t>Structural Patterns</a:t>
              </a:r>
              <a:endParaRPr kumimoji="1" lang="en-US" altLang="ko-KR" sz="2400" b="1" dirty="0">
                <a:solidFill>
                  <a:schemeClr val="tx2">
                    <a:lumMod val="40000"/>
                    <a:lumOff val="60000"/>
                  </a:schemeClr>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4382462" y="1764105"/>
              <a:ext cx="451085" cy="524968"/>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tx2">
                      <a:lumMod val="60000"/>
                      <a:lumOff val="40000"/>
                    </a:schemeClr>
                  </a:solidFill>
                  <a:latin typeface="+mj-lt"/>
                  <a:ea typeface="맑은 고딕" pitchFamily="50" charset="-127"/>
                  <a:cs typeface="굴림" pitchFamily="50" charset="-127"/>
                </a:rPr>
                <a:t>03</a:t>
              </a:r>
              <a:endParaRPr kumimoji="1" lang="ko-KR" altLang="ko-KR" sz="3200" b="1" dirty="0">
                <a:solidFill>
                  <a:schemeClr val="tx2">
                    <a:lumMod val="60000"/>
                    <a:lumOff val="40000"/>
                  </a:schemeClr>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292036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b="1" i="0" dirty="0"/>
              <a:t>Adapter</a:t>
            </a:r>
            <a:r>
              <a:rPr lang="en-US" altLang="en-US" i="0" dirty="0"/>
              <a:t> is </a:t>
            </a:r>
            <a:r>
              <a:rPr lang="en-US" altLang="en-US" i="0" dirty="0" smtClean="0"/>
              <a:t>a design </a:t>
            </a:r>
            <a:r>
              <a:rPr lang="en-US" altLang="en-US" i="0" dirty="0"/>
              <a:t>pattern that allows objects with incompatible interfaces </a:t>
            </a:r>
            <a:r>
              <a:rPr lang="en-US" altLang="en-US" i="0" dirty="0" smtClean="0"/>
              <a:t>to collaborate</a:t>
            </a:r>
          </a:p>
          <a:p>
            <a:pPr>
              <a:buFont typeface="Arial" panose="020B0604020202020204" pitchFamily="34" charset="0"/>
              <a:buChar char="•"/>
            </a:pPr>
            <a:r>
              <a:rPr lang="en-US" altLang="en-US" dirty="0"/>
              <a:t>The object that joins these unrelated interfaces is called an Adapter</a:t>
            </a:r>
            <a:endParaRPr lang="en-US" altLang="en-US" i="0" dirty="0"/>
          </a:p>
          <a:p>
            <a:pPr>
              <a:buFont typeface="Arial" panose="020B0604020202020204" pitchFamily="34" charset="0"/>
              <a:buChar char="•"/>
            </a:pP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Adapter (definition) </a:t>
            </a:r>
            <a:endParaRPr lang="ko-KR" altLang="en-US" dirty="0"/>
          </a:p>
        </p:txBody>
      </p:sp>
      <p:pic>
        <p:nvPicPr>
          <p:cNvPr id="2" name="Picture 1"/>
          <p:cNvPicPr>
            <a:picLocks noChangeAspect="1"/>
          </p:cNvPicPr>
          <p:nvPr/>
        </p:nvPicPr>
        <p:blipFill>
          <a:blip r:embed="rId2"/>
          <a:stretch>
            <a:fillRect/>
          </a:stretch>
        </p:blipFill>
        <p:spPr>
          <a:xfrm>
            <a:off x="832149" y="2074586"/>
            <a:ext cx="7340250" cy="4783414"/>
          </a:xfrm>
          <a:prstGeom prst="rect">
            <a:avLst/>
          </a:prstGeom>
        </p:spPr>
      </p:pic>
    </p:spTree>
    <p:extLst>
      <p:ext uri="{BB962C8B-B14F-4D97-AF65-F5344CB8AC3E}">
        <p14:creationId xmlns:p14="http://schemas.microsoft.com/office/powerpoint/2010/main" val="383716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239852" y="403339"/>
            <a:ext cx="2664296" cy="553998"/>
          </a:xfrm>
          <a:prstGeom prst="rect">
            <a:avLst/>
          </a:prstGeom>
          <a:noFill/>
        </p:spPr>
        <p:txBody>
          <a:bodyPr wrap="square" rtlCol="0">
            <a:spAutoFit/>
          </a:bodyPr>
          <a:lstStyle/>
          <a:p>
            <a:pPr algn="ctr"/>
            <a:r>
              <a:rPr lang="en-US" altLang="ko-KR" sz="3000" b="1" dirty="0">
                <a:solidFill>
                  <a:srgbClr val="4C73AE"/>
                </a:solidFill>
                <a:latin typeface="+mj-lt"/>
                <a:ea typeface="맑은 고딕" pitchFamily="50" charset="-127"/>
              </a:rPr>
              <a:t>CONTENTS</a:t>
            </a:r>
            <a:endParaRPr lang="ko-KR" altLang="en-US" sz="3000" b="1" dirty="0">
              <a:solidFill>
                <a:srgbClr val="4C73AE"/>
              </a:solidFill>
              <a:latin typeface="+mj-lt"/>
              <a:ea typeface="맑은 고딕" pitchFamily="50" charset="-127"/>
            </a:endParaRPr>
          </a:p>
        </p:txBody>
      </p:sp>
      <p:grpSp>
        <p:nvGrpSpPr>
          <p:cNvPr id="22" name="그룹 21"/>
          <p:cNvGrpSpPr/>
          <p:nvPr/>
        </p:nvGrpSpPr>
        <p:grpSpPr>
          <a:xfrm>
            <a:off x="2877996" y="2155840"/>
            <a:ext cx="3363757" cy="477054"/>
            <a:chOff x="2877996" y="2155840"/>
            <a:chExt cx="3612508" cy="477054"/>
          </a:xfrm>
        </p:grpSpPr>
        <p:sp>
          <p:nvSpPr>
            <p:cNvPr id="18" name="Text Box 5"/>
            <p:cNvSpPr txBox="1">
              <a:spLocks noChangeArrowheads="1"/>
            </p:cNvSpPr>
            <p:nvPr/>
          </p:nvSpPr>
          <p:spPr bwMode="auto">
            <a:xfrm>
              <a:off x="3537755" y="2240379"/>
              <a:ext cx="2952749" cy="307975"/>
            </a:xfrm>
            <a:prstGeom prst="rect">
              <a:avLst/>
            </a:prstGeom>
            <a:noFill/>
            <a:ln w="9525">
              <a:noFill/>
              <a:miter lim="800000"/>
              <a:headEnd/>
              <a:tailEnd/>
            </a:ln>
          </p:spPr>
          <p:txBody>
            <a:bodyPr>
              <a:spAutoFit/>
            </a:bodyPr>
            <a:lstStyle/>
            <a:p>
              <a:pPr>
                <a:defRPr/>
              </a:pPr>
              <a:r>
                <a:rPr lang="en-US" altLang="ko-KR" sz="1400" b="1" dirty="0" smtClean="0">
                  <a:solidFill>
                    <a:schemeClr val="tx2">
                      <a:lumMod val="60000"/>
                      <a:lumOff val="40000"/>
                    </a:schemeClr>
                  </a:solidFill>
                  <a:latin typeface="+mj-lt"/>
                  <a:ea typeface="맑은 고딕" pitchFamily="50" charset="-127"/>
                </a:rPr>
                <a:t>Introduction</a:t>
              </a:r>
              <a:endParaRPr lang="en-US" altLang="ko-KR" sz="1400" b="1" dirty="0">
                <a:solidFill>
                  <a:schemeClr val="tx2">
                    <a:lumMod val="60000"/>
                    <a:lumOff val="40000"/>
                  </a:schemeClr>
                </a:solidFill>
                <a:latin typeface="+mj-lt"/>
                <a:ea typeface="맑은 고딕" pitchFamily="50" charset="-127"/>
              </a:endParaRPr>
            </a:p>
          </p:txBody>
        </p:sp>
        <p:sp>
          <p:nvSpPr>
            <p:cNvPr id="20" name="TextBox 13"/>
            <p:cNvSpPr txBox="1">
              <a:spLocks noChangeArrowheads="1"/>
            </p:cNvSpPr>
            <p:nvPr/>
          </p:nvSpPr>
          <p:spPr bwMode="auto">
            <a:xfrm>
              <a:off x="2877996" y="2155840"/>
              <a:ext cx="508473" cy="477054"/>
            </a:xfrm>
            <a:prstGeom prst="rect">
              <a:avLst/>
            </a:prstGeom>
            <a:noFill/>
            <a:ln w="9525">
              <a:noFill/>
              <a:miter lim="800000"/>
              <a:headEnd/>
              <a:tailEnd/>
            </a:ln>
          </p:spPr>
          <p:txBody>
            <a:bodyPr wrap="none">
              <a:spAutoFit/>
            </a:bodyPr>
            <a:lstStyle/>
            <a:p>
              <a:r>
                <a:rPr lang="en-US" altLang="ko-KR" sz="2500" b="1" dirty="0">
                  <a:solidFill>
                    <a:srgbClr val="4C73AE"/>
                  </a:solidFill>
                  <a:latin typeface="+mj-lt"/>
                  <a:ea typeface="맑은 고딕" pitchFamily="50" charset="-127"/>
                </a:rPr>
                <a:t>01</a:t>
              </a:r>
              <a:endParaRPr lang="ko-KR" altLang="en-US" sz="2500" b="1" dirty="0">
                <a:solidFill>
                  <a:srgbClr val="4C73AE"/>
                </a:solidFill>
                <a:latin typeface="+mj-lt"/>
                <a:ea typeface="맑은 고딕" pitchFamily="50" charset="-127"/>
              </a:endParaRPr>
            </a:p>
          </p:txBody>
        </p:sp>
      </p:grpSp>
      <p:grpSp>
        <p:nvGrpSpPr>
          <p:cNvPr id="23" name="그룹 22"/>
          <p:cNvGrpSpPr/>
          <p:nvPr/>
        </p:nvGrpSpPr>
        <p:grpSpPr>
          <a:xfrm>
            <a:off x="2877996" y="2881745"/>
            <a:ext cx="3638220" cy="478968"/>
            <a:chOff x="2877996" y="2881745"/>
            <a:chExt cx="3907268" cy="478968"/>
          </a:xfrm>
        </p:grpSpPr>
        <p:sp>
          <p:nvSpPr>
            <p:cNvPr id="32" name="Text Box 5"/>
            <p:cNvSpPr txBox="1">
              <a:spLocks noChangeArrowheads="1"/>
            </p:cNvSpPr>
            <p:nvPr/>
          </p:nvSpPr>
          <p:spPr bwMode="auto">
            <a:xfrm>
              <a:off x="3582025" y="2962547"/>
              <a:ext cx="2952751" cy="307975"/>
            </a:xfrm>
            <a:prstGeom prst="rect">
              <a:avLst/>
            </a:prstGeom>
            <a:noFill/>
            <a:ln w="9525">
              <a:noFill/>
              <a:miter lim="800000"/>
              <a:headEnd/>
              <a:tailEnd/>
            </a:ln>
          </p:spPr>
          <p:txBody>
            <a:bodyPr>
              <a:spAutoFit/>
            </a:bodyPr>
            <a:lstStyle/>
            <a:p>
              <a:pPr>
                <a:defRPr/>
              </a:pPr>
              <a:r>
                <a:rPr lang="en-US" altLang="ko-KR" sz="1400" b="1" dirty="0" smtClean="0">
                  <a:solidFill>
                    <a:schemeClr val="tx2">
                      <a:lumMod val="60000"/>
                      <a:lumOff val="40000"/>
                    </a:schemeClr>
                  </a:solidFill>
                  <a:latin typeface="+mj-lt"/>
                  <a:ea typeface="맑은 고딕" pitchFamily="50" charset="-127"/>
                </a:rPr>
                <a:t>Creational Design Patterns</a:t>
              </a:r>
              <a:endParaRPr lang="en-US" altLang="ko-KR" sz="1400" b="1" dirty="0">
                <a:solidFill>
                  <a:schemeClr val="tx2">
                    <a:lumMod val="60000"/>
                    <a:lumOff val="40000"/>
                  </a:schemeClr>
                </a:solidFill>
                <a:latin typeface="+mj-lt"/>
                <a:ea typeface="맑은 고딕" pitchFamily="50" charset="-127"/>
              </a:endParaRPr>
            </a:p>
          </p:txBody>
        </p:sp>
        <p:sp>
          <p:nvSpPr>
            <p:cNvPr id="33" name="Text Box 11"/>
            <p:cNvSpPr txBox="1">
              <a:spLocks noChangeArrowheads="1"/>
            </p:cNvSpPr>
            <p:nvPr/>
          </p:nvSpPr>
          <p:spPr bwMode="auto">
            <a:xfrm>
              <a:off x="3616614" y="3114492"/>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65000"/>
                    <a:lumOff val="35000"/>
                  </a:schemeClr>
                </a:solidFill>
                <a:latin typeface="+mj-lt"/>
                <a:ea typeface="맑은 고딕" pitchFamily="50" charset="-127"/>
                <a:cs typeface="굴림" pitchFamily="50" charset="-127"/>
              </a:endParaRPr>
            </a:p>
          </p:txBody>
        </p:sp>
        <p:sp>
          <p:nvSpPr>
            <p:cNvPr id="35" name="TextBox 13"/>
            <p:cNvSpPr txBox="1">
              <a:spLocks noChangeArrowheads="1"/>
            </p:cNvSpPr>
            <p:nvPr/>
          </p:nvSpPr>
          <p:spPr bwMode="auto">
            <a:xfrm>
              <a:off x="2877996" y="2881745"/>
              <a:ext cx="508473" cy="477054"/>
            </a:xfrm>
            <a:prstGeom prst="rect">
              <a:avLst/>
            </a:prstGeom>
            <a:noFill/>
            <a:ln w="9525">
              <a:noFill/>
              <a:miter lim="800000"/>
              <a:headEnd/>
              <a:tailEnd/>
            </a:ln>
          </p:spPr>
          <p:txBody>
            <a:bodyPr wrap="none">
              <a:spAutoFit/>
            </a:bodyPr>
            <a:lstStyle/>
            <a:p>
              <a:r>
                <a:rPr lang="en-US" altLang="ko-KR" sz="2500" b="1" dirty="0">
                  <a:solidFill>
                    <a:srgbClr val="4C73AE"/>
                  </a:solidFill>
                  <a:latin typeface="+mj-lt"/>
                  <a:ea typeface="맑은 고딕" pitchFamily="50" charset="-127"/>
                </a:rPr>
                <a:t>02</a:t>
              </a:r>
              <a:endParaRPr lang="ko-KR" altLang="en-US" sz="2500" b="1" dirty="0">
                <a:solidFill>
                  <a:srgbClr val="4C73AE"/>
                </a:solidFill>
                <a:latin typeface="+mj-lt"/>
                <a:ea typeface="맑은 고딕" pitchFamily="50" charset="-127"/>
              </a:endParaRPr>
            </a:p>
          </p:txBody>
        </p:sp>
      </p:grpSp>
      <p:grpSp>
        <p:nvGrpSpPr>
          <p:cNvPr id="24" name="그룹 23"/>
          <p:cNvGrpSpPr/>
          <p:nvPr/>
        </p:nvGrpSpPr>
        <p:grpSpPr>
          <a:xfrm>
            <a:off x="2877996" y="3607650"/>
            <a:ext cx="3638220" cy="478968"/>
            <a:chOff x="2877996" y="3607650"/>
            <a:chExt cx="3907268" cy="478968"/>
          </a:xfrm>
        </p:grpSpPr>
        <p:sp>
          <p:nvSpPr>
            <p:cNvPr id="38" name="Text Box 5"/>
            <p:cNvSpPr txBox="1">
              <a:spLocks noChangeArrowheads="1"/>
            </p:cNvSpPr>
            <p:nvPr/>
          </p:nvSpPr>
          <p:spPr bwMode="auto">
            <a:xfrm>
              <a:off x="3558334" y="3677408"/>
              <a:ext cx="2952751" cy="307975"/>
            </a:xfrm>
            <a:prstGeom prst="rect">
              <a:avLst/>
            </a:prstGeom>
            <a:noFill/>
            <a:ln w="9525">
              <a:noFill/>
              <a:miter lim="800000"/>
              <a:headEnd/>
              <a:tailEnd/>
            </a:ln>
          </p:spPr>
          <p:txBody>
            <a:bodyPr>
              <a:spAutoFit/>
            </a:bodyPr>
            <a:lstStyle/>
            <a:p>
              <a:pPr>
                <a:defRPr/>
              </a:pPr>
              <a:r>
                <a:rPr lang="en-US" altLang="ko-KR" sz="1400" b="1" dirty="0" smtClean="0">
                  <a:solidFill>
                    <a:schemeClr val="tx2">
                      <a:lumMod val="60000"/>
                      <a:lumOff val="40000"/>
                    </a:schemeClr>
                  </a:solidFill>
                  <a:latin typeface="+mj-lt"/>
                  <a:ea typeface="맑은 고딕" pitchFamily="50" charset="-127"/>
                </a:rPr>
                <a:t>Behavioral Design Patterns</a:t>
              </a:r>
              <a:endParaRPr lang="en-US" altLang="ko-KR" sz="1400" b="1" dirty="0">
                <a:solidFill>
                  <a:schemeClr val="tx2">
                    <a:lumMod val="60000"/>
                    <a:lumOff val="40000"/>
                  </a:schemeClr>
                </a:solidFill>
                <a:latin typeface="+mj-lt"/>
                <a:ea typeface="맑은 고딕" pitchFamily="50" charset="-127"/>
              </a:endParaRPr>
            </a:p>
          </p:txBody>
        </p:sp>
        <p:sp>
          <p:nvSpPr>
            <p:cNvPr id="39" name="Text Box 11"/>
            <p:cNvSpPr txBox="1">
              <a:spLocks noChangeArrowheads="1"/>
            </p:cNvSpPr>
            <p:nvPr/>
          </p:nvSpPr>
          <p:spPr bwMode="auto">
            <a:xfrm>
              <a:off x="3616614" y="3840397"/>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65000"/>
                    <a:lumOff val="35000"/>
                  </a:schemeClr>
                </a:solidFill>
                <a:latin typeface="+mj-lt"/>
                <a:ea typeface="맑은 고딕" pitchFamily="50" charset="-127"/>
                <a:cs typeface="굴림" pitchFamily="50" charset="-127"/>
              </a:endParaRPr>
            </a:p>
          </p:txBody>
        </p:sp>
        <p:sp>
          <p:nvSpPr>
            <p:cNvPr id="40" name="TextBox 13"/>
            <p:cNvSpPr txBox="1">
              <a:spLocks noChangeArrowheads="1"/>
            </p:cNvSpPr>
            <p:nvPr/>
          </p:nvSpPr>
          <p:spPr bwMode="auto">
            <a:xfrm>
              <a:off x="2877996" y="3607650"/>
              <a:ext cx="508473" cy="477054"/>
            </a:xfrm>
            <a:prstGeom prst="rect">
              <a:avLst/>
            </a:prstGeom>
            <a:noFill/>
            <a:ln w="9525">
              <a:noFill/>
              <a:miter lim="800000"/>
              <a:headEnd/>
              <a:tailEnd/>
            </a:ln>
          </p:spPr>
          <p:txBody>
            <a:bodyPr wrap="none">
              <a:spAutoFit/>
            </a:bodyPr>
            <a:lstStyle/>
            <a:p>
              <a:r>
                <a:rPr lang="en-US" altLang="ko-KR" sz="2500" b="1" dirty="0">
                  <a:solidFill>
                    <a:srgbClr val="4C73AE"/>
                  </a:solidFill>
                  <a:latin typeface="+mj-lt"/>
                  <a:ea typeface="맑은 고딕" pitchFamily="50" charset="-127"/>
                </a:rPr>
                <a:t>03</a:t>
              </a:r>
              <a:endParaRPr lang="ko-KR" altLang="en-US" sz="2500" b="1" dirty="0">
                <a:solidFill>
                  <a:srgbClr val="4C73AE"/>
                </a:solidFill>
                <a:latin typeface="+mj-lt"/>
                <a:ea typeface="맑은 고딕" pitchFamily="50" charset="-127"/>
              </a:endParaRPr>
            </a:p>
          </p:txBody>
        </p:sp>
      </p:grpSp>
      <p:grpSp>
        <p:nvGrpSpPr>
          <p:cNvPr id="25" name="그룹 24"/>
          <p:cNvGrpSpPr/>
          <p:nvPr/>
        </p:nvGrpSpPr>
        <p:grpSpPr>
          <a:xfrm>
            <a:off x="2896980" y="4307451"/>
            <a:ext cx="3385996" cy="477054"/>
            <a:chOff x="2896980" y="4307451"/>
            <a:chExt cx="3636392" cy="477054"/>
          </a:xfrm>
        </p:grpSpPr>
        <p:sp>
          <p:nvSpPr>
            <p:cNvPr id="43" name="Text Box 5"/>
            <p:cNvSpPr txBox="1">
              <a:spLocks noChangeArrowheads="1"/>
            </p:cNvSpPr>
            <p:nvPr/>
          </p:nvSpPr>
          <p:spPr bwMode="auto">
            <a:xfrm>
              <a:off x="3580623" y="4376708"/>
              <a:ext cx="2952749" cy="307975"/>
            </a:xfrm>
            <a:prstGeom prst="rect">
              <a:avLst/>
            </a:prstGeom>
            <a:noFill/>
            <a:ln w="9525">
              <a:noFill/>
              <a:miter lim="800000"/>
              <a:headEnd/>
              <a:tailEnd/>
            </a:ln>
          </p:spPr>
          <p:txBody>
            <a:bodyPr>
              <a:spAutoFit/>
            </a:bodyPr>
            <a:lstStyle/>
            <a:p>
              <a:pPr>
                <a:defRPr/>
              </a:pPr>
              <a:r>
                <a:rPr lang="en-US" altLang="ko-KR" sz="1400" b="1" dirty="0" smtClean="0">
                  <a:solidFill>
                    <a:schemeClr val="tx2">
                      <a:lumMod val="60000"/>
                      <a:lumOff val="40000"/>
                    </a:schemeClr>
                  </a:solidFill>
                  <a:latin typeface="+mj-lt"/>
                  <a:ea typeface="맑은 고딕" pitchFamily="50" charset="-127"/>
                </a:rPr>
                <a:t>Structural Design Patterns</a:t>
              </a:r>
              <a:endParaRPr lang="en-US" altLang="ko-KR" sz="1400" b="1" dirty="0">
                <a:solidFill>
                  <a:schemeClr val="tx2">
                    <a:lumMod val="60000"/>
                    <a:lumOff val="40000"/>
                  </a:schemeClr>
                </a:solidFill>
                <a:latin typeface="+mj-lt"/>
                <a:ea typeface="맑은 고딕" pitchFamily="50" charset="-127"/>
              </a:endParaRPr>
            </a:p>
          </p:txBody>
        </p:sp>
        <p:sp>
          <p:nvSpPr>
            <p:cNvPr id="45" name="TextBox 13"/>
            <p:cNvSpPr txBox="1">
              <a:spLocks noChangeArrowheads="1"/>
            </p:cNvSpPr>
            <p:nvPr/>
          </p:nvSpPr>
          <p:spPr bwMode="auto">
            <a:xfrm>
              <a:off x="2896980" y="4307451"/>
              <a:ext cx="508473" cy="477054"/>
            </a:xfrm>
            <a:prstGeom prst="rect">
              <a:avLst/>
            </a:prstGeom>
            <a:noFill/>
            <a:ln w="9525">
              <a:noFill/>
              <a:miter lim="800000"/>
              <a:headEnd/>
              <a:tailEnd/>
            </a:ln>
          </p:spPr>
          <p:txBody>
            <a:bodyPr wrap="none">
              <a:spAutoFit/>
            </a:bodyPr>
            <a:lstStyle/>
            <a:p>
              <a:r>
                <a:rPr lang="en-US" altLang="ko-KR" sz="2500" b="1" dirty="0">
                  <a:solidFill>
                    <a:srgbClr val="4C73AE"/>
                  </a:solidFill>
                  <a:latin typeface="+mj-lt"/>
                  <a:ea typeface="맑은 고딕" pitchFamily="50" charset="-127"/>
                </a:rPr>
                <a:t>04</a:t>
              </a:r>
              <a:endParaRPr lang="ko-KR" altLang="en-US" sz="2500" b="1" dirty="0">
                <a:solidFill>
                  <a:srgbClr val="4C73AE"/>
                </a:solidFill>
                <a:latin typeface="+mj-lt"/>
                <a:ea typeface="맑은 고딕" pitchFamily="50" charset="-127"/>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C</a:t>
            </a:r>
            <a:r>
              <a:rPr lang="en-US" altLang="en-US" i="0" dirty="0" smtClean="0"/>
              <a:t>an’t a reuse class that </a:t>
            </a:r>
            <a:r>
              <a:rPr lang="en-US" altLang="en-US" i="0" dirty="0"/>
              <a:t>does not have an interface that a client requires</a:t>
            </a:r>
            <a:endParaRPr lang="en-US" altLang="en-US" i="0" dirty="0" smtClean="0"/>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smtClean="0"/>
              <a:t>Classes </a:t>
            </a:r>
            <a:r>
              <a:rPr lang="en-US" altLang="en-US" i="0" dirty="0"/>
              <a:t>that have incompatible interfaces </a:t>
            </a:r>
            <a:r>
              <a:rPr lang="en-US" altLang="en-US" i="0" dirty="0" smtClean="0"/>
              <a:t>can’t work together</a:t>
            </a:r>
          </a:p>
          <a:p>
            <a:pPr>
              <a:buFont typeface="Arial" panose="020B0604020202020204" pitchFamily="34" charset="0"/>
              <a:buChar char="•"/>
            </a:pP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Adapter (problem</a:t>
            </a:r>
            <a:r>
              <a:rPr lang="en-US" altLang="ko-KR" dirty="0"/>
              <a:t>)</a:t>
            </a:r>
            <a:endParaRPr lang="ko-KR" altLang="en-US" dirty="0"/>
          </a:p>
        </p:txBody>
      </p:sp>
    </p:spTree>
    <p:extLst>
      <p:ext uri="{BB962C8B-B14F-4D97-AF65-F5344CB8AC3E}">
        <p14:creationId xmlns:p14="http://schemas.microsoft.com/office/powerpoint/2010/main" val="2067461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685800" lvl="1">
              <a:buFont typeface="Arial" panose="020B0604020202020204" pitchFamily="34" charset="0"/>
              <a:buChar char="•"/>
            </a:pPr>
            <a:r>
              <a:rPr lang="en-US" altLang="en-US" i="0" dirty="0"/>
              <a:t>You can create an </a:t>
            </a:r>
            <a:r>
              <a:rPr lang="en-US" altLang="en-US" dirty="0"/>
              <a:t>adapter</a:t>
            </a:r>
            <a:r>
              <a:rPr lang="en-US" altLang="en-US" i="0" dirty="0"/>
              <a:t>. This is a special object that converts the interface of one object so that another object can understand it.</a:t>
            </a:r>
            <a:r>
              <a:rPr lang="en-US" altLang="en-US" i="0" dirty="0" smtClean="0"/>
              <a:t> </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Adapter (solution)</a:t>
            </a:r>
            <a:endParaRPr lang="ko-KR" altLang="en-US" dirty="0"/>
          </a:p>
        </p:txBody>
      </p:sp>
      <p:pic>
        <p:nvPicPr>
          <p:cNvPr id="2" name="Picture 1"/>
          <p:cNvPicPr>
            <a:picLocks noChangeAspect="1"/>
          </p:cNvPicPr>
          <p:nvPr/>
        </p:nvPicPr>
        <p:blipFill>
          <a:blip r:embed="rId2"/>
          <a:stretch>
            <a:fillRect/>
          </a:stretch>
        </p:blipFill>
        <p:spPr>
          <a:xfrm>
            <a:off x="1115616" y="1628800"/>
            <a:ext cx="7704856" cy="5133685"/>
          </a:xfrm>
          <a:prstGeom prst="rect">
            <a:avLst/>
          </a:prstGeom>
        </p:spPr>
      </p:pic>
    </p:spTree>
    <p:extLst>
      <p:ext uri="{BB962C8B-B14F-4D97-AF65-F5344CB8AC3E}">
        <p14:creationId xmlns:p14="http://schemas.microsoft.com/office/powerpoint/2010/main" val="2248735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b="1" i="0" dirty="0"/>
              <a:t>Decorator</a:t>
            </a:r>
            <a:r>
              <a:rPr lang="en-US" altLang="en-US" i="0" dirty="0"/>
              <a:t> is a structural design pattern that lets you attach new behaviors to objects by placing these objects inside special wrapper objects that contain the behaviors.</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Decorator (definition) </a:t>
            </a:r>
            <a:endParaRPr lang="ko-KR" altLang="en-US" dirty="0"/>
          </a:p>
        </p:txBody>
      </p:sp>
      <p:pic>
        <p:nvPicPr>
          <p:cNvPr id="3" name="Picture 2"/>
          <p:cNvPicPr>
            <a:picLocks noChangeAspect="1"/>
          </p:cNvPicPr>
          <p:nvPr/>
        </p:nvPicPr>
        <p:blipFill>
          <a:blip r:embed="rId2"/>
          <a:stretch>
            <a:fillRect/>
          </a:stretch>
        </p:blipFill>
        <p:spPr>
          <a:xfrm>
            <a:off x="1259632" y="2564904"/>
            <a:ext cx="6696744" cy="3202791"/>
          </a:xfrm>
          <a:prstGeom prst="rect">
            <a:avLst/>
          </a:prstGeom>
        </p:spPr>
      </p:pic>
    </p:spTree>
    <p:extLst>
      <p:ext uri="{BB962C8B-B14F-4D97-AF65-F5344CB8AC3E}">
        <p14:creationId xmlns:p14="http://schemas.microsoft.com/office/powerpoint/2010/main" val="1158636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dirty="0" smtClean="0"/>
              <a:t>The need </a:t>
            </a:r>
            <a:r>
              <a:rPr lang="en-US" altLang="en-US" dirty="0"/>
              <a:t>to modify the functionality of an object at runtime. </a:t>
            </a:r>
            <a:endParaRPr lang="en-US" altLang="en-US" dirty="0" smtClean="0"/>
          </a:p>
          <a:p>
            <a:pPr>
              <a:buFont typeface="Arial" panose="020B0604020202020204" pitchFamily="34" charset="0"/>
              <a:buChar char="•"/>
            </a:pPr>
            <a:endParaRPr lang="en-US" altLang="en-US" dirty="0"/>
          </a:p>
          <a:p>
            <a:pPr>
              <a:buFont typeface="Arial" panose="020B0604020202020204" pitchFamily="34" charset="0"/>
              <a:buChar char="•"/>
            </a:pPr>
            <a:r>
              <a:rPr lang="en-US" altLang="en-US" dirty="0" smtClean="0"/>
              <a:t>At </a:t>
            </a:r>
            <a:r>
              <a:rPr lang="en-US" altLang="en-US" dirty="0"/>
              <a:t>the same time other instances of the same class will not be affected by this</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Decorator (problem</a:t>
            </a:r>
            <a:r>
              <a:rPr lang="en-US" altLang="ko-KR" dirty="0"/>
              <a:t>)</a:t>
            </a:r>
            <a:endParaRPr lang="ko-KR" altLang="en-US" dirty="0"/>
          </a:p>
        </p:txBody>
      </p:sp>
    </p:spTree>
    <p:extLst>
      <p:ext uri="{BB962C8B-B14F-4D97-AF65-F5344CB8AC3E}">
        <p14:creationId xmlns:p14="http://schemas.microsoft.com/office/powerpoint/2010/main" val="2605499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685800" lvl="1">
              <a:buFont typeface="Arial" panose="020B0604020202020204" pitchFamily="34" charset="0"/>
              <a:buChar char="•"/>
            </a:pPr>
            <a:r>
              <a:rPr lang="en-US" altLang="en-US" i="0" dirty="0"/>
              <a:t>using </a:t>
            </a:r>
            <a:r>
              <a:rPr lang="en-US" altLang="en-US" dirty="0"/>
              <a:t>Aggregation</a:t>
            </a:r>
            <a:r>
              <a:rPr lang="en-US" altLang="en-US" i="0" dirty="0"/>
              <a:t> or </a:t>
            </a:r>
            <a:r>
              <a:rPr lang="en-US" altLang="en-US" dirty="0" smtClean="0"/>
              <a:t>Composition </a:t>
            </a:r>
            <a:r>
              <a:rPr lang="en-US" altLang="en-US" i="0" dirty="0"/>
              <a:t>instead of </a:t>
            </a:r>
            <a:r>
              <a:rPr lang="en-US" altLang="en-US" dirty="0"/>
              <a:t>Inheritance</a:t>
            </a:r>
            <a:r>
              <a:rPr lang="en-US" altLang="en-US" i="0" dirty="0"/>
              <a:t>. </a:t>
            </a:r>
          </a:p>
          <a:p>
            <a:pPr marL="685800" lvl="1">
              <a:buFont typeface="Arial" panose="020B0604020202020204" pitchFamily="34" charset="0"/>
              <a:buChar char="•"/>
            </a:pPr>
            <a:r>
              <a:rPr lang="en-US" altLang="en-US" i="0" dirty="0" smtClean="0"/>
              <a:t>Both of the alternatives work almost the same way: one object </a:t>
            </a:r>
            <a:r>
              <a:rPr lang="en-US" altLang="en-US" dirty="0" smtClean="0"/>
              <a:t>has a</a:t>
            </a:r>
            <a:r>
              <a:rPr lang="en-US" altLang="en-US" i="0" dirty="0" smtClean="0"/>
              <a:t> reference to another and </a:t>
            </a:r>
            <a:r>
              <a:rPr lang="en-US" altLang="en-US" i="0" dirty="0"/>
              <a:t>delegates it some work, </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Decorator (solution)</a:t>
            </a:r>
            <a:endParaRPr lang="ko-KR" altLang="en-US" dirty="0"/>
          </a:p>
        </p:txBody>
      </p:sp>
      <p:pic>
        <p:nvPicPr>
          <p:cNvPr id="7" name="Picture 6"/>
          <p:cNvPicPr>
            <a:picLocks noChangeAspect="1"/>
          </p:cNvPicPr>
          <p:nvPr/>
        </p:nvPicPr>
        <p:blipFill>
          <a:blip r:embed="rId2"/>
          <a:stretch>
            <a:fillRect/>
          </a:stretch>
        </p:blipFill>
        <p:spPr>
          <a:xfrm>
            <a:off x="560852" y="1996299"/>
            <a:ext cx="8579472" cy="4861701"/>
          </a:xfrm>
          <a:prstGeom prst="rect">
            <a:avLst/>
          </a:prstGeom>
        </p:spPr>
      </p:pic>
    </p:spTree>
    <p:extLst>
      <p:ext uri="{BB962C8B-B14F-4D97-AF65-F5344CB8AC3E}">
        <p14:creationId xmlns:p14="http://schemas.microsoft.com/office/powerpoint/2010/main" val="3333765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b="1" i="0" dirty="0"/>
              <a:t>Facade</a:t>
            </a:r>
            <a:r>
              <a:rPr lang="en-US" altLang="en-US" i="0" dirty="0"/>
              <a:t> is a structural design pattern that provides a simplified interface to a </a:t>
            </a:r>
            <a:r>
              <a:rPr lang="en-US" altLang="en-US" i="0" dirty="0" smtClean="0"/>
              <a:t>library,</a:t>
            </a:r>
          </a:p>
          <a:p>
            <a:pPr marL="0" indent="0"/>
            <a:r>
              <a:rPr lang="en-US" altLang="en-US" i="0" dirty="0" smtClean="0"/>
              <a:t> a framework</a:t>
            </a:r>
            <a:r>
              <a:rPr lang="en-US" altLang="en-US" i="0" dirty="0"/>
              <a:t>, or any other complex set of classes</a:t>
            </a:r>
            <a:r>
              <a:rPr lang="en-US" altLang="en-US" i="0" dirty="0" smtClean="0"/>
              <a:t>.</a:t>
            </a:r>
          </a:p>
          <a:p>
            <a:pPr marL="0" indent="0"/>
            <a:endParaRPr lang="en-US" altLang="en-US" i="0" dirty="0" smtClean="0"/>
          </a:p>
          <a:p>
            <a:pPr marL="285750" indent="-285750">
              <a:buFont typeface="Arial" panose="020B0604020202020204" pitchFamily="34" charset="0"/>
              <a:buChar char="•"/>
            </a:pPr>
            <a:r>
              <a:rPr lang="en-US" altLang="en-US" b="1" dirty="0" smtClean="0"/>
              <a:t>Facade</a:t>
            </a:r>
            <a:r>
              <a:rPr lang="en-US" altLang="en-US" dirty="0" smtClean="0"/>
              <a:t> design pattern is used to help client applications to easily interact with the system.</a:t>
            </a:r>
          </a:p>
          <a:p>
            <a:pPr marL="285750" indent="-285750">
              <a:buFont typeface="Arial" panose="020B0604020202020204" pitchFamily="34" charset="0"/>
              <a:buChar char="•"/>
            </a:pP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Facade (definition) </a:t>
            </a:r>
            <a:endParaRPr lang="ko-KR" altLang="en-US" dirty="0"/>
          </a:p>
        </p:txBody>
      </p:sp>
      <p:pic>
        <p:nvPicPr>
          <p:cNvPr id="2" name="Picture 1"/>
          <p:cNvPicPr>
            <a:picLocks noChangeAspect="1"/>
          </p:cNvPicPr>
          <p:nvPr/>
        </p:nvPicPr>
        <p:blipFill>
          <a:blip r:embed="rId2"/>
          <a:stretch>
            <a:fillRect/>
          </a:stretch>
        </p:blipFill>
        <p:spPr>
          <a:xfrm>
            <a:off x="1343431" y="2708920"/>
            <a:ext cx="6684953" cy="3981450"/>
          </a:xfrm>
          <a:prstGeom prst="rect">
            <a:avLst/>
          </a:prstGeom>
        </p:spPr>
      </p:pic>
    </p:spTree>
    <p:extLst>
      <p:ext uri="{BB962C8B-B14F-4D97-AF65-F5344CB8AC3E}">
        <p14:creationId xmlns:p14="http://schemas.microsoft.com/office/powerpoint/2010/main" val="1601732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when a system is very complex or difficult </a:t>
            </a:r>
            <a:r>
              <a:rPr lang="en-US" altLang="en-US" i="0"/>
              <a:t>to </a:t>
            </a:r>
            <a:r>
              <a:rPr lang="en-US" altLang="en-US" i="0" smtClean="0"/>
              <a:t>understand</a:t>
            </a:r>
            <a:r>
              <a:rPr lang="en-US" altLang="en-US" smtClean="0"/>
              <a:t>. </a:t>
            </a:r>
            <a:endParaRPr lang="en-US" altLang="en-US" dirty="0" smtClean="0"/>
          </a:p>
          <a:p>
            <a:pPr>
              <a:buFont typeface="Arial" panose="020B0604020202020204" pitchFamily="34" charset="0"/>
              <a:buChar char="•"/>
            </a:pPr>
            <a:endParaRPr lang="en-US" altLang="en-US" dirty="0"/>
          </a:p>
          <a:p>
            <a:pPr>
              <a:buFont typeface="Arial" panose="020B0604020202020204" pitchFamily="34" charset="0"/>
              <a:buChar char="•"/>
            </a:pPr>
            <a:r>
              <a:rPr lang="en-US" altLang="en-US" i="0" dirty="0"/>
              <a:t>when the number of interfaces grow and system gets </a:t>
            </a:r>
            <a:r>
              <a:rPr lang="en-US" altLang="en-US" i="0" dirty="0" smtClean="0"/>
              <a:t>complex</a:t>
            </a:r>
          </a:p>
          <a:p>
            <a:pPr marL="0" indent="0"/>
            <a:endParaRPr lang="en-US" altLang="en-US" i="0"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Facade (problem</a:t>
            </a:r>
            <a:r>
              <a:rPr lang="en-US" altLang="ko-KR" dirty="0"/>
              <a:t>)</a:t>
            </a:r>
            <a:endParaRPr lang="ko-KR" altLang="en-US" dirty="0"/>
          </a:p>
        </p:txBody>
      </p:sp>
    </p:spTree>
    <p:extLst>
      <p:ext uri="{BB962C8B-B14F-4D97-AF65-F5344CB8AC3E}">
        <p14:creationId xmlns:p14="http://schemas.microsoft.com/office/powerpoint/2010/main" val="425194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285750" indent="-285750">
              <a:buFont typeface="Arial" panose="020B0604020202020204" pitchFamily="34" charset="0"/>
              <a:buChar char="•"/>
            </a:pPr>
            <a:r>
              <a:rPr lang="en-US" altLang="en-US" dirty="0" smtClean="0"/>
              <a:t>Provide </a:t>
            </a:r>
            <a:r>
              <a:rPr lang="en-US" altLang="en-US" dirty="0"/>
              <a:t>a unified interface to a set of interfaces in a </a:t>
            </a:r>
            <a:r>
              <a:rPr lang="en-US" altLang="en-US" dirty="0" smtClean="0"/>
              <a:t>subsystem</a:t>
            </a:r>
            <a:endParaRPr lang="en-US" altLang="en-US" dirty="0"/>
          </a:p>
          <a:p>
            <a:pPr marL="285750" indent="-285750">
              <a:buFont typeface="Arial" panose="020B0604020202020204" pitchFamily="34" charset="0"/>
              <a:buChar char="•"/>
            </a:pPr>
            <a:r>
              <a:rPr lang="en-US" altLang="en-US" i="0" dirty="0"/>
              <a:t>P</a:t>
            </a:r>
            <a:r>
              <a:rPr lang="en-US" altLang="en-US" i="0" dirty="0" smtClean="0"/>
              <a:t>rovide </a:t>
            </a:r>
            <a:r>
              <a:rPr lang="en-US" altLang="en-US" i="0" dirty="0"/>
              <a:t>limited </a:t>
            </a:r>
            <a:r>
              <a:rPr lang="en-US" altLang="en-US" i="0" dirty="0" smtClean="0"/>
              <a:t>functionality </a:t>
            </a:r>
            <a:r>
              <a:rPr lang="en-US" altLang="en-US" i="0" dirty="0"/>
              <a:t>it includes only those features that clients really care about.</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Facade (solution)</a:t>
            </a:r>
            <a:endParaRPr lang="ko-KR" altLang="en-US" dirty="0"/>
          </a:p>
        </p:txBody>
      </p:sp>
      <p:pic>
        <p:nvPicPr>
          <p:cNvPr id="2" name="Picture 1"/>
          <p:cNvPicPr>
            <a:picLocks noChangeAspect="1"/>
          </p:cNvPicPr>
          <p:nvPr/>
        </p:nvPicPr>
        <p:blipFill>
          <a:blip r:embed="rId2"/>
          <a:stretch>
            <a:fillRect/>
          </a:stretch>
        </p:blipFill>
        <p:spPr>
          <a:xfrm>
            <a:off x="713744" y="1782456"/>
            <a:ext cx="8249634" cy="4958912"/>
          </a:xfrm>
          <a:prstGeom prst="rect">
            <a:avLst/>
          </a:prstGeom>
        </p:spPr>
      </p:pic>
    </p:spTree>
    <p:extLst>
      <p:ext uri="{BB962C8B-B14F-4D97-AF65-F5344CB8AC3E}">
        <p14:creationId xmlns:p14="http://schemas.microsoft.com/office/powerpoint/2010/main" val="980168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marL="285750" indent="-285750">
              <a:buFont typeface="Arial" panose="020B0604020202020204" pitchFamily="34" charset="0"/>
              <a:buChar char="•"/>
            </a:pPr>
            <a:r>
              <a:rPr lang="en-US" altLang="en-US" b="1" i="0" dirty="0" smtClean="0"/>
              <a:t>Proxy </a:t>
            </a:r>
            <a:r>
              <a:rPr lang="en-US" altLang="en-US" i="0" dirty="0" smtClean="0"/>
              <a:t>is a structural design pattern that lets you provide a substitute or placeholder for another object. A proxy controls access to the original object to control access to it.</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Proxy (definition) </a:t>
            </a:r>
            <a:endParaRPr lang="ko-KR" altLang="en-US" dirty="0"/>
          </a:p>
        </p:txBody>
      </p:sp>
      <p:pic>
        <p:nvPicPr>
          <p:cNvPr id="7" name="Picture 6"/>
          <p:cNvPicPr>
            <a:picLocks noChangeAspect="1"/>
          </p:cNvPicPr>
          <p:nvPr/>
        </p:nvPicPr>
        <p:blipFill>
          <a:blip r:embed="rId2"/>
          <a:stretch>
            <a:fillRect/>
          </a:stretch>
        </p:blipFill>
        <p:spPr>
          <a:xfrm>
            <a:off x="888459" y="2086942"/>
            <a:ext cx="7860006" cy="4510410"/>
          </a:xfrm>
          <a:prstGeom prst="rect">
            <a:avLst/>
          </a:prstGeom>
        </p:spPr>
      </p:pic>
    </p:spTree>
    <p:extLst>
      <p:ext uri="{BB962C8B-B14F-4D97-AF65-F5344CB8AC3E}">
        <p14:creationId xmlns:p14="http://schemas.microsoft.com/office/powerpoint/2010/main" val="38725644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You need to support </a:t>
            </a:r>
            <a:r>
              <a:rPr lang="en-US" altLang="en-US" i="0" dirty="0" smtClean="0"/>
              <a:t>resource </a:t>
            </a:r>
            <a:r>
              <a:rPr lang="en-US" altLang="en-US" i="0" dirty="0"/>
              <a:t>objects, and you do not want to instantiate such objects unless and until they are actually requested by the client</a:t>
            </a:r>
            <a:r>
              <a:rPr lang="en-US" altLang="en-US" i="0" dirty="0" smtClean="0"/>
              <a:t>.</a:t>
            </a:r>
          </a:p>
          <a:p>
            <a:pPr>
              <a:buFont typeface="Arial" panose="020B0604020202020204" pitchFamily="34" charset="0"/>
              <a:buChar char="•"/>
            </a:pPr>
            <a:endParaRPr lang="en-US" altLang="en-US" i="0" dirty="0"/>
          </a:p>
          <a:p>
            <a:pPr>
              <a:buFont typeface="Arial" panose="020B0604020202020204" pitchFamily="34" charset="0"/>
              <a:buChar char="•"/>
            </a:pPr>
            <a:r>
              <a:rPr lang="en-US" altLang="en-US" dirty="0" smtClean="0"/>
              <a:t>You want </a:t>
            </a:r>
            <a:r>
              <a:rPr lang="en-US" altLang="en-US" dirty="0"/>
              <a:t>to provide controlled access of a functionality.</a:t>
            </a:r>
            <a:endParaRPr lang="en-US" altLang="en-US" i="0"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Proxy (problem</a:t>
            </a:r>
            <a:r>
              <a:rPr lang="en-US" altLang="ko-KR" dirty="0"/>
              <a:t>)</a:t>
            </a:r>
            <a:endParaRPr lang="ko-KR" altLang="en-US" dirty="0"/>
          </a:p>
        </p:txBody>
      </p:sp>
    </p:spTree>
    <p:extLst>
      <p:ext uri="{BB962C8B-B14F-4D97-AF65-F5344CB8AC3E}">
        <p14:creationId xmlns:p14="http://schemas.microsoft.com/office/powerpoint/2010/main" val="1969049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3419872" y="3428999"/>
            <a:ext cx="3096344" cy="1292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ko-KR" altLang="ko-KR" sz="1300" dirty="0" smtClean="0">
                <a:solidFill>
                  <a:schemeClr val="tx2">
                    <a:lumMod val="60000"/>
                    <a:lumOff val="40000"/>
                  </a:schemeClr>
                </a:solidFill>
                <a:latin typeface="+mj-lt"/>
                <a:ea typeface="맑은 고딕" pitchFamily="50" charset="-127"/>
                <a:cs typeface="굴림" pitchFamily="50" charset="-127"/>
              </a:rPr>
              <a:t> </a:t>
            </a:r>
            <a:r>
              <a:rPr kumimoji="1" lang="en-US" altLang="ko-KR" sz="1300" dirty="0" smtClean="0">
                <a:solidFill>
                  <a:schemeClr val="tx2">
                    <a:lumMod val="60000"/>
                    <a:lumOff val="40000"/>
                  </a:schemeClr>
                </a:solidFill>
                <a:latin typeface="+mj-lt"/>
                <a:ea typeface="맑은 고딕" pitchFamily="50" charset="-127"/>
                <a:cs typeface="굴림" pitchFamily="50" charset="-127"/>
              </a:rPr>
              <a:t>Design Patterns: what is it and why?</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Pattern elements</a:t>
            </a:r>
            <a:endParaRPr kumimoji="1" lang="en-US" altLang="ko-KR" sz="1300" dirty="0">
              <a:solidFill>
                <a:schemeClr val="tx2">
                  <a:lumMod val="60000"/>
                  <a:lumOff val="40000"/>
                </a:schemeClr>
              </a:solidFill>
              <a:latin typeface="+mj-lt"/>
              <a:ea typeface="맑은 고딕" pitchFamily="50" charset="-127"/>
              <a:cs typeface="굴림" pitchFamily="50" charset="-127"/>
            </a:endParaRP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Design Pattern Types</a:t>
            </a:r>
            <a:endParaRPr kumimoji="1" lang="ko-KR" altLang="ko-KR" sz="1300" dirty="0">
              <a:solidFill>
                <a:schemeClr val="tx2">
                  <a:lumMod val="60000"/>
                  <a:lumOff val="40000"/>
                </a:schemeClr>
              </a:solidFill>
              <a:latin typeface="+mj-lt"/>
              <a:ea typeface="맑은 고딕" pitchFamily="50" charset="-127"/>
              <a:cs typeface="굴림" pitchFamily="50" charset="-127"/>
            </a:endParaRPr>
          </a:p>
        </p:txBody>
      </p:sp>
      <p:grpSp>
        <p:nvGrpSpPr>
          <p:cNvPr id="6" name="그룹 5"/>
          <p:cNvGrpSpPr/>
          <p:nvPr/>
        </p:nvGrpSpPr>
        <p:grpSpPr>
          <a:xfrm>
            <a:off x="3203848" y="1764105"/>
            <a:ext cx="2808312" cy="902424"/>
            <a:chOff x="3203848" y="1764105"/>
            <a:chExt cx="2808312" cy="902424"/>
          </a:xfrm>
        </p:grpSpPr>
        <p:sp>
          <p:nvSpPr>
            <p:cNvPr id="10" name="Text Box 5"/>
            <p:cNvSpPr txBox="1">
              <a:spLocks noChangeArrowheads="1"/>
            </p:cNvSpPr>
            <p:nvPr/>
          </p:nvSpPr>
          <p:spPr bwMode="auto">
            <a:xfrm>
              <a:off x="3203848" y="2204864"/>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smtClean="0">
                  <a:solidFill>
                    <a:schemeClr val="tx2">
                      <a:lumMod val="40000"/>
                      <a:lumOff val="60000"/>
                    </a:schemeClr>
                  </a:solidFill>
                  <a:latin typeface="+mj-lt"/>
                  <a:ea typeface="맑은 고딕" pitchFamily="50" charset="-127"/>
                  <a:cs typeface="굴림" pitchFamily="50" charset="-127"/>
                </a:rPr>
                <a:t>Introduction</a:t>
              </a:r>
              <a:endParaRPr kumimoji="1" lang="en-US" altLang="ko-KR" sz="2400" b="1" dirty="0">
                <a:solidFill>
                  <a:schemeClr val="tx2">
                    <a:lumMod val="40000"/>
                    <a:lumOff val="60000"/>
                  </a:schemeClr>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4307281" y="1764105"/>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tx2">
                      <a:lumMod val="60000"/>
                      <a:lumOff val="40000"/>
                    </a:schemeClr>
                  </a:solidFill>
                  <a:latin typeface="+mj-lt"/>
                  <a:ea typeface="맑은 고딕" pitchFamily="50" charset="-127"/>
                  <a:cs typeface="굴림" pitchFamily="50" charset="-127"/>
                </a:rPr>
                <a:t>01</a:t>
              </a:r>
              <a:endParaRPr kumimoji="1" lang="ko-KR" altLang="ko-KR" sz="3200" b="1" dirty="0">
                <a:solidFill>
                  <a:schemeClr val="tx2">
                    <a:lumMod val="60000"/>
                    <a:lumOff val="40000"/>
                  </a:schemeClr>
                </a:solidFill>
                <a:latin typeface="+mj-lt"/>
                <a:ea typeface="맑은 고딕" pitchFamily="50" charset="-127"/>
                <a:cs typeface="굴림" pitchFamily="50" charset="-127"/>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285750" indent="-285750">
              <a:buFont typeface="Arial" panose="020B0604020202020204" pitchFamily="34" charset="0"/>
              <a:buChar char="•"/>
            </a:pPr>
            <a:r>
              <a:rPr lang="en-US" altLang="en-US" i="0" dirty="0"/>
              <a:t>The Proxy pattern suggests that you create a new proxy class with the same interface as an original service </a:t>
            </a:r>
            <a:r>
              <a:rPr lang="en-US" altLang="en-US" i="0" dirty="0" smtClean="0"/>
              <a:t>object</a:t>
            </a:r>
          </a:p>
          <a:p>
            <a:pPr marL="285750" indent="-285750">
              <a:buFont typeface="Arial" panose="020B0604020202020204" pitchFamily="34" charset="0"/>
              <a:buChar char="•"/>
            </a:pPr>
            <a:r>
              <a:rPr lang="en-US" altLang="en-US" i="0" dirty="0" smtClean="0"/>
              <a:t> </a:t>
            </a:r>
            <a:r>
              <a:rPr lang="en-US" altLang="en-US" i="0" dirty="0"/>
              <a:t>Upon receiving a request from a client, the proxy creates a real service object and delegates all the work to it.</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Proxy (solution)</a:t>
            </a:r>
            <a:endParaRPr lang="ko-KR" altLang="en-US" dirty="0"/>
          </a:p>
        </p:txBody>
      </p:sp>
      <p:pic>
        <p:nvPicPr>
          <p:cNvPr id="3" name="Picture 2"/>
          <p:cNvPicPr>
            <a:picLocks noChangeAspect="1"/>
          </p:cNvPicPr>
          <p:nvPr/>
        </p:nvPicPr>
        <p:blipFill>
          <a:blip r:embed="rId2"/>
          <a:stretch>
            <a:fillRect/>
          </a:stretch>
        </p:blipFill>
        <p:spPr>
          <a:xfrm>
            <a:off x="560852" y="2564904"/>
            <a:ext cx="8518474" cy="3888432"/>
          </a:xfrm>
          <a:prstGeom prst="rect">
            <a:avLst/>
          </a:prstGeom>
        </p:spPr>
      </p:pic>
    </p:spTree>
    <p:extLst>
      <p:ext uri="{BB962C8B-B14F-4D97-AF65-F5344CB8AC3E}">
        <p14:creationId xmlns:p14="http://schemas.microsoft.com/office/powerpoint/2010/main" val="4003794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3419872" y="3428999"/>
            <a:ext cx="3096344" cy="20928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Observer Pattern</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Template Pattern</a:t>
            </a:r>
            <a:endParaRPr kumimoji="1" lang="en-US" altLang="ko-KR" sz="1300" dirty="0">
              <a:solidFill>
                <a:schemeClr val="tx2">
                  <a:lumMod val="60000"/>
                  <a:lumOff val="40000"/>
                </a:schemeClr>
              </a:solidFill>
              <a:latin typeface="+mj-lt"/>
              <a:ea typeface="맑은 고딕" pitchFamily="50" charset="-127"/>
              <a:cs typeface="굴림" pitchFamily="50" charset="-127"/>
            </a:endParaRP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Strategy Pattern</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State Pattern</a:t>
            </a:r>
          </a:p>
          <a:p>
            <a:pPr indent="-228600" fontAlgn="base">
              <a:lnSpc>
                <a:spcPct val="200000"/>
              </a:lnSpc>
              <a:spcBef>
                <a:spcPct val="0"/>
              </a:spcBef>
              <a:spcAft>
                <a:spcPct val="0"/>
              </a:spcAft>
              <a:buFont typeface="+mj-lt"/>
              <a:buAutoNum type="arabicPeriod"/>
            </a:pPr>
            <a:endParaRPr kumimoji="1" lang="ko-KR" altLang="ko-KR" sz="1300" dirty="0">
              <a:solidFill>
                <a:schemeClr val="tx2">
                  <a:lumMod val="60000"/>
                  <a:lumOff val="40000"/>
                </a:schemeClr>
              </a:solidFill>
              <a:latin typeface="+mj-lt"/>
              <a:ea typeface="맑은 고딕" pitchFamily="50" charset="-127"/>
              <a:cs typeface="굴림" pitchFamily="50" charset="-127"/>
            </a:endParaRPr>
          </a:p>
        </p:txBody>
      </p:sp>
      <p:grpSp>
        <p:nvGrpSpPr>
          <p:cNvPr id="6" name="그룹 5"/>
          <p:cNvGrpSpPr/>
          <p:nvPr/>
        </p:nvGrpSpPr>
        <p:grpSpPr>
          <a:xfrm>
            <a:off x="2798796" y="1628801"/>
            <a:ext cx="3744416" cy="965721"/>
            <a:chOff x="3203848" y="1764105"/>
            <a:chExt cx="2808312" cy="866953"/>
          </a:xfrm>
        </p:grpSpPr>
        <p:sp>
          <p:nvSpPr>
            <p:cNvPr id="10" name="Text Box 5"/>
            <p:cNvSpPr txBox="1">
              <a:spLocks noChangeArrowheads="1"/>
            </p:cNvSpPr>
            <p:nvPr/>
          </p:nvSpPr>
          <p:spPr bwMode="auto">
            <a:xfrm>
              <a:off x="3203848" y="2216609"/>
              <a:ext cx="2808312" cy="4144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smtClean="0">
                  <a:solidFill>
                    <a:schemeClr val="tx2">
                      <a:lumMod val="40000"/>
                      <a:lumOff val="60000"/>
                    </a:schemeClr>
                  </a:solidFill>
                  <a:latin typeface="+mj-lt"/>
                  <a:ea typeface="맑은 고딕" pitchFamily="50" charset="-127"/>
                  <a:cs typeface="굴림" pitchFamily="50" charset="-127"/>
                </a:rPr>
                <a:t>Behavioral Patterns</a:t>
              </a:r>
              <a:endParaRPr kumimoji="1" lang="en-US" altLang="ko-KR" sz="2400" b="1" dirty="0">
                <a:solidFill>
                  <a:schemeClr val="tx2">
                    <a:lumMod val="40000"/>
                    <a:lumOff val="60000"/>
                  </a:schemeClr>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4382462" y="1764105"/>
              <a:ext cx="451085" cy="524968"/>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tx2">
                      <a:lumMod val="60000"/>
                      <a:lumOff val="40000"/>
                    </a:schemeClr>
                  </a:solidFill>
                  <a:latin typeface="+mj-lt"/>
                  <a:ea typeface="맑은 고딕" pitchFamily="50" charset="-127"/>
                  <a:cs typeface="굴림" pitchFamily="50" charset="-127"/>
                </a:rPr>
                <a:t>04</a:t>
              </a:r>
              <a:endParaRPr kumimoji="1" lang="ko-KR" altLang="ko-KR" sz="3200" b="1" dirty="0">
                <a:solidFill>
                  <a:schemeClr val="tx2">
                    <a:lumMod val="60000"/>
                    <a:lumOff val="40000"/>
                  </a:schemeClr>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632165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92352"/>
            <a:ext cx="8402525" cy="5589240"/>
          </a:xfrm>
        </p:spPr>
        <p:txBody>
          <a:bodyPr/>
          <a:lstStyle/>
          <a:p>
            <a:pPr>
              <a:buFont typeface="Arial" panose="020B0604020202020204" pitchFamily="34" charset="0"/>
              <a:buChar char="•"/>
            </a:pPr>
            <a:r>
              <a:rPr lang="en-US" altLang="en-US" b="1" i="0" dirty="0" smtClean="0"/>
              <a:t>Observer</a:t>
            </a:r>
            <a:r>
              <a:rPr lang="en-US" altLang="en-US" i="0" dirty="0"/>
              <a:t> is a behavioral design pattern that lets you define a subscription mechanism to notify multiple objects about any events that happen to the object they’re observing</a:t>
            </a:r>
            <a:r>
              <a:rPr lang="en-US" altLang="en-US" i="0" dirty="0" smtClean="0"/>
              <a:t>.</a:t>
            </a:r>
          </a:p>
          <a:p>
            <a:r>
              <a:rPr lang="en-US" altLang="en-US" dirty="0" smtClean="0"/>
              <a:t>	</a:t>
            </a:r>
          </a:p>
          <a:p>
            <a:pPr>
              <a:buFont typeface="Arial" panose="020B0604020202020204" pitchFamily="34" charset="0"/>
              <a:buChar char="•"/>
            </a:pPr>
            <a:r>
              <a:rPr lang="en-US" altLang="en-US" dirty="0" smtClean="0"/>
              <a:t>In </a:t>
            </a:r>
            <a:r>
              <a:rPr lang="en-US" altLang="en-US" dirty="0"/>
              <a:t>observer pattern, the object that watch on the state of another object are called </a:t>
            </a:r>
            <a:r>
              <a:rPr lang="en-US" altLang="en-US" b="1" dirty="0"/>
              <a:t>Observer</a:t>
            </a:r>
            <a:r>
              <a:rPr lang="en-US" altLang="en-US" dirty="0"/>
              <a:t> </a:t>
            </a:r>
            <a:endParaRPr lang="en-US" altLang="en-US" dirty="0" smtClean="0"/>
          </a:p>
          <a:p>
            <a:pPr marL="0" indent="0"/>
            <a:r>
              <a:rPr lang="en-US" altLang="en-US" dirty="0" smtClean="0"/>
              <a:t>       and </a:t>
            </a:r>
            <a:r>
              <a:rPr lang="en-US" altLang="en-US" dirty="0"/>
              <a:t>the object that is being watched is called </a:t>
            </a:r>
            <a:r>
              <a:rPr lang="en-US" altLang="en-US" b="1" dirty="0"/>
              <a:t>Subject</a:t>
            </a:r>
            <a:r>
              <a:rPr lang="en-US" altLang="en-US" dirty="0"/>
              <a:t>.</a:t>
            </a:r>
            <a:endParaRPr lang="en-US" altLang="en-US" i="0" dirty="0" smtClean="0"/>
          </a:p>
          <a:p>
            <a:r>
              <a:rPr lang="en-US" dirty="0"/>
              <a:t/>
            </a:r>
            <a:br>
              <a:rPr lang="en-US" dirty="0"/>
            </a:b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Observer Pattern (definition) </a:t>
            </a:r>
            <a:endParaRPr lang="ko-KR" altLang="en-US" dirty="0"/>
          </a:p>
        </p:txBody>
      </p:sp>
      <p:pic>
        <p:nvPicPr>
          <p:cNvPr id="3" name="Picture 2"/>
          <p:cNvPicPr>
            <a:picLocks noChangeAspect="1"/>
          </p:cNvPicPr>
          <p:nvPr/>
        </p:nvPicPr>
        <p:blipFill>
          <a:blip r:embed="rId2"/>
          <a:stretch>
            <a:fillRect/>
          </a:stretch>
        </p:blipFill>
        <p:spPr>
          <a:xfrm>
            <a:off x="1017698" y="2852936"/>
            <a:ext cx="7488832" cy="3856505"/>
          </a:xfrm>
          <a:prstGeom prst="rect">
            <a:avLst/>
          </a:prstGeom>
        </p:spPr>
      </p:pic>
    </p:spTree>
    <p:extLst>
      <p:ext uri="{BB962C8B-B14F-4D97-AF65-F5344CB8AC3E}">
        <p14:creationId xmlns:p14="http://schemas.microsoft.com/office/powerpoint/2010/main" val="1538790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A one-to-many dependency between objects should be defined without making the objects </a:t>
            </a:r>
            <a:endParaRPr lang="en-US" altLang="en-US" i="0" dirty="0" smtClean="0"/>
          </a:p>
          <a:p>
            <a:pPr marL="0" indent="0"/>
            <a:r>
              <a:rPr lang="en-US" altLang="en-US" i="0" dirty="0"/>
              <a:t> </a:t>
            </a:r>
            <a:r>
              <a:rPr lang="en-US" altLang="en-US" i="0" dirty="0" smtClean="0"/>
              <a:t>      tightly </a:t>
            </a:r>
            <a:r>
              <a:rPr lang="en-US" altLang="en-US" i="0" dirty="0"/>
              <a:t>coupled</a:t>
            </a:r>
            <a:r>
              <a:rPr lang="en-US" altLang="en-US" i="0" dirty="0" smtClean="0"/>
              <a:t>.</a:t>
            </a:r>
          </a:p>
          <a:p>
            <a:pPr>
              <a:buFont typeface="Arial" panose="020B0604020202020204" pitchFamily="34" charset="0"/>
              <a:buChar char="•"/>
            </a:pPr>
            <a:endParaRPr lang="en-US" altLang="en-US" i="0" dirty="0"/>
          </a:p>
          <a:p>
            <a:pPr>
              <a:buFont typeface="Arial" panose="020B0604020202020204" pitchFamily="34" charset="0"/>
              <a:buChar char="•"/>
            </a:pPr>
            <a:r>
              <a:rPr lang="en-US" altLang="en-US" i="0" dirty="0" smtClean="0"/>
              <a:t> </a:t>
            </a:r>
            <a:r>
              <a:rPr lang="en-US" altLang="en-US" i="0" dirty="0"/>
              <a:t>When one object changes state, an open-ended number of dependent objects should be updated automatically.</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Observer (problem</a:t>
            </a:r>
            <a:r>
              <a:rPr lang="en-US" altLang="ko-KR" dirty="0"/>
              <a:t>)</a:t>
            </a:r>
            <a:endParaRPr lang="ko-KR" altLang="en-US" dirty="0"/>
          </a:p>
        </p:txBody>
      </p:sp>
    </p:spTree>
    <p:extLst>
      <p:ext uri="{BB962C8B-B14F-4D97-AF65-F5344CB8AC3E}">
        <p14:creationId xmlns:p14="http://schemas.microsoft.com/office/powerpoint/2010/main" val="2985806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285750" indent="-285750">
              <a:buFont typeface="Arial" panose="020B0604020202020204" pitchFamily="34" charset="0"/>
              <a:buChar char="•"/>
            </a:pPr>
            <a:r>
              <a:rPr lang="en-US" altLang="en-US" i="0" dirty="0" smtClean="0"/>
              <a:t>Add </a:t>
            </a:r>
            <a:r>
              <a:rPr lang="en-US" altLang="en-US" i="0" dirty="0"/>
              <a:t>a subscription mechanism to the publisher class so individual objects can subscribe to or unsubscribe from a stream of events coming from that publisher.</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Observer Solution (solution)</a:t>
            </a:r>
            <a:endParaRPr lang="ko-KR" altLang="en-US" dirty="0"/>
          </a:p>
        </p:txBody>
      </p:sp>
      <p:pic>
        <p:nvPicPr>
          <p:cNvPr id="2" name="Picture 1"/>
          <p:cNvPicPr>
            <a:picLocks noChangeAspect="1"/>
          </p:cNvPicPr>
          <p:nvPr/>
        </p:nvPicPr>
        <p:blipFill>
          <a:blip r:embed="rId3"/>
          <a:stretch>
            <a:fillRect/>
          </a:stretch>
        </p:blipFill>
        <p:spPr>
          <a:xfrm>
            <a:off x="592619" y="1783236"/>
            <a:ext cx="8551381" cy="4958132"/>
          </a:xfrm>
          <a:prstGeom prst="rect">
            <a:avLst/>
          </a:prstGeom>
        </p:spPr>
      </p:pic>
    </p:spTree>
    <p:extLst>
      <p:ext uri="{BB962C8B-B14F-4D97-AF65-F5344CB8AC3E}">
        <p14:creationId xmlns:p14="http://schemas.microsoft.com/office/powerpoint/2010/main" val="1704309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306419"/>
            <a:ext cx="8402525" cy="5589240"/>
          </a:xfrm>
        </p:spPr>
        <p:txBody>
          <a:bodyPr/>
          <a:lstStyle/>
          <a:p>
            <a:r>
              <a:rPr lang="en-US" altLang="en-US" b="1" dirty="0" smtClean="0"/>
              <a:t>	Template</a:t>
            </a:r>
            <a:r>
              <a:rPr lang="en-US" altLang="en-US" dirty="0" smtClean="0"/>
              <a:t> </a:t>
            </a:r>
            <a:r>
              <a:rPr lang="en-US" altLang="en-US" dirty="0"/>
              <a:t>method defines the steps to execute an algorithm and it can provide default </a:t>
            </a:r>
            <a:endParaRPr lang="en-US" altLang="en-US" dirty="0" smtClean="0"/>
          </a:p>
          <a:p>
            <a:r>
              <a:rPr lang="en-US" altLang="en-US" dirty="0"/>
              <a:t>	</a:t>
            </a:r>
            <a:r>
              <a:rPr lang="en-US" altLang="en-US" dirty="0" smtClean="0"/>
              <a:t>implementation </a:t>
            </a:r>
            <a:r>
              <a:rPr lang="en-US" altLang="en-US" dirty="0"/>
              <a:t>that might be common for all or some of the subclasses</a:t>
            </a:r>
            <a:r>
              <a:rPr lang="en-US" altLang="en-US" dirty="0" smtClean="0"/>
              <a:t>.</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Template Pattern (definition) </a:t>
            </a:r>
            <a:endParaRPr lang="ko-KR" altLang="en-US" dirty="0"/>
          </a:p>
        </p:txBody>
      </p:sp>
      <p:pic>
        <p:nvPicPr>
          <p:cNvPr id="2" name="Picture 1"/>
          <p:cNvPicPr>
            <a:picLocks noChangeAspect="1"/>
          </p:cNvPicPr>
          <p:nvPr/>
        </p:nvPicPr>
        <p:blipFill>
          <a:blip r:embed="rId2"/>
          <a:stretch>
            <a:fillRect/>
          </a:stretch>
        </p:blipFill>
        <p:spPr>
          <a:xfrm>
            <a:off x="1259632" y="2204864"/>
            <a:ext cx="6696743" cy="4176464"/>
          </a:xfrm>
          <a:prstGeom prst="rect">
            <a:avLst/>
          </a:prstGeom>
        </p:spPr>
      </p:pic>
    </p:spTree>
    <p:extLst>
      <p:ext uri="{BB962C8B-B14F-4D97-AF65-F5344CB8AC3E}">
        <p14:creationId xmlns:p14="http://schemas.microsoft.com/office/powerpoint/2010/main" val="1319295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smtClean="0"/>
              <a:t>Need to </a:t>
            </a:r>
            <a:r>
              <a:rPr lang="en-US" altLang="en-US" i="0" dirty="0"/>
              <a:t>use of an algorithm which has different </a:t>
            </a:r>
            <a:r>
              <a:rPr lang="en-US" altLang="en-US" i="0" dirty="0" smtClean="0"/>
              <a:t>variations.</a:t>
            </a:r>
            <a:endParaRPr lang="en-US" altLang="en-US" i="0" dirty="0"/>
          </a:p>
          <a:p>
            <a:pPr>
              <a:buFont typeface="Arial" panose="020B0604020202020204" pitchFamily="34" charset="0"/>
              <a:buChar char="•"/>
            </a:pPr>
            <a:endParaRPr lang="en-US" altLang="en-US" i="0" dirty="0" smtClean="0"/>
          </a:p>
          <a:p>
            <a:pPr>
              <a:buFont typeface="Arial" panose="020B0604020202020204" pitchFamily="34" charset="0"/>
              <a:buChar char="•"/>
            </a:pPr>
            <a:r>
              <a:rPr lang="en-US" altLang="en-US" i="0" dirty="0"/>
              <a:t>How do I build a set of objects that all follow the same algorithm, but which vary the implementation of particular steps in that algorithm.</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Template (problem</a:t>
            </a:r>
            <a:r>
              <a:rPr lang="en-US" altLang="ko-KR" dirty="0"/>
              <a:t>)</a:t>
            </a:r>
            <a:endParaRPr lang="ko-KR" altLang="en-US" dirty="0"/>
          </a:p>
        </p:txBody>
      </p:sp>
    </p:spTree>
    <p:extLst>
      <p:ext uri="{BB962C8B-B14F-4D97-AF65-F5344CB8AC3E}">
        <p14:creationId xmlns:p14="http://schemas.microsoft.com/office/powerpoint/2010/main" val="1910357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marL="285750" indent="-285750">
              <a:buFont typeface="Arial" panose="020B0604020202020204" pitchFamily="34" charset="0"/>
              <a:buChar char="•"/>
            </a:pPr>
            <a:r>
              <a:rPr lang="en-US" altLang="en-US" i="0" dirty="0"/>
              <a:t> break down an algorithm into a series of steps, turn these steps into methods, and put a series of calls to these methods inside a single </a:t>
            </a:r>
            <a:r>
              <a:rPr lang="en-US" altLang="en-US" dirty="0"/>
              <a:t>template method.</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Template Solution (solution)</a:t>
            </a:r>
            <a:endParaRPr lang="ko-KR" altLang="en-US" dirty="0"/>
          </a:p>
        </p:txBody>
      </p:sp>
      <p:pic>
        <p:nvPicPr>
          <p:cNvPr id="3" name="Picture 2"/>
          <p:cNvPicPr>
            <a:picLocks noChangeAspect="1"/>
          </p:cNvPicPr>
          <p:nvPr/>
        </p:nvPicPr>
        <p:blipFill>
          <a:blip r:embed="rId3"/>
          <a:stretch>
            <a:fillRect/>
          </a:stretch>
        </p:blipFill>
        <p:spPr>
          <a:xfrm>
            <a:off x="776320" y="1782456"/>
            <a:ext cx="7971588" cy="5032970"/>
          </a:xfrm>
          <a:prstGeom prst="rect">
            <a:avLst/>
          </a:prstGeom>
        </p:spPr>
      </p:pic>
    </p:spTree>
    <p:extLst>
      <p:ext uri="{BB962C8B-B14F-4D97-AF65-F5344CB8AC3E}">
        <p14:creationId xmlns:p14="http://schemas.microsoft.com/office/powerpoint/2010/main" val="4004492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306419"/>
            <a:ext cx="8402525" cy="5589240"/>
          </a:xfrm>
        </p:spPr>
        <p:txBody>
          <a:bodyPr/>
          <a:lstStyle/>
          <a:p>
            <a:r>
              <a:rPr lang="en-US" altLang="en-US" b="1" dirty="0"/>
              <a:t>	</a:t>
            </a:r>
            <a:r>
              <a:rPr lang="en-US" altLang="en-US" b="1" i="0" dirty="0" smtClean="0"/>
              <a:t>Strategy</a:t>
            </a:r>
            <a:r>
              <a:rPr lang="en-US" altLang="en-US" i="0" dirty="0"/>
              <a:t> is a behavioral design pattern that lets you define a family of algorithms, put each of </a:t>
            </a:r>
            <a:endParaRPr lang="en-US" altLang="en-US" i="0" dirty="0" smtClean="0"/>
          </a:p>
          <a:p>
            <a:r>
              <a:rPr lang="en-US" altLang="en-US" i="0" dirty="0"/>
              <a:t>	</a:t>
            </a:r>
            <a:r>
              <a:rPr lang="en-US" altLang="en-US" i="0" dirty="0" smtClean="0"/>
              <a:t>them </a:t>
            </a:r>
            <a:r>
              <a:rPr lang="en-US" altLang="en-US" i="0" dirty="0"/>
              <a:t>into a separate class, and make their objects interchangeable.</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Strategy Pattern (definition) </a:t>
            </a:r>
            <a:endParaRPr lang="ko-KR" altLang="en-US" dirty="0"/>
          </a:p>
        </p:txBody>
      </p:sp>
      <p:pic>
        <p:nvPicPr>
          <p:cNvPr id="4" name="Picture 3"/>
          <p:cNvPicPr>
            <a:picLocks noChangeAspect="1"/>
          </p:cNvPicPr>
          <p:nvPr/>
        </p:nvPicPr>
        <p:blipFill>
          <a:blip r:embed="rId2"/>
          <a:stretch>
            <a:fillRect/>
          </a:stretch>
        </p:blipFill>
        <p:spPr>
          <a:xfrm>
            <a:off x="971600" y="2132856"/>
            <a:ext cx="7392436" cy="4511005"/>
          </a:xfrm>
          <a:prstGeom prst="rect">
            <a:avLst/>
          </a:prstGeom>
        </p:spPr>
      </p:pic>
    </p:spTree>
    <p:extLst>
      <p:ext uri="{BB962C8B-B14F-4D97-AF65-F5344CB8AC3E}">
        <p14:creationId xmlns:p14="http://schemas.microsoft.com/office/powerpoint/2010/main" val="41113641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dirty="0"/>
              <a:t>W</a:t>
            </a:r>
            <a:r>
              <a:rPr lang="en-US" altLang="en-US" dirty="0" smtClean="0"/>
              <a:t>e </a:t>
            </a:r>
            <a:r>
              <a:rPr lang="en-US" altLang="en-US" dirty="0"/>
              <a:t>have multiple algorithm for a specific task and client decides the actual implementation to </a:t>
            </a:r>
            <a:endParaRPr lang="en-US" altLang="en-US" dirty="0" smtClean="0"/>
          </a:p>
          <a:p>
            <a:pPr marL="0" indent="0"/>
            <a:r>
              <a:rPr lang="en-US" altLang="en-US" dirty="0" smtClean="0"/>
              <a:t>       be </a:t>
            </a:r>
            <a:r>
              <a:rPr lang="en-US" altLang="en-US" dirty="0"/>
              <a:t>used at runtime.</a:t>
            </a:r>
            <a:r>
              <a:rPr lang="en-US" altLang="en-US" i="0" dirty="0" smtClean="0"/>
              <a:t>.</a:t>
            </a:r>
            <a:endParaRPr lang="en-US" altLang="en-US" i="0"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Strategy (problem</a:t>
            </a:r>
            <a:r>
              <a:rPr lang="en-US" altLang="ko-KR" dirty="0"/>
              <a:t>)</a:t>
            </a:r>
            <a:endParaRPr lang="ko-KR" altLang="en-US" dirty="0"/>
          </a:p>
        </p:txBody>
      </p:sp>
      <p:pic>
        <p:nvPicPr>
          <p:cNvPr id="3" name="Picture 2"/>
          <p:cNvPicPr>
            <a:picLocks noChangeAspect="1"/>
          </p:cNvPicPr>
          <p:nvPr/>
        </p:nvPicPr>
        <p:blipFill>
          <a:blip r:embed="rId2"/>
          <a:stretch>
            <a:fillRect/>
          </a:stretch>
        </p:blipFill>
        <p:spPr>
          <a:xfrm>
            <a:off x="792608" y="2287269"/>
            <a:ext cx="7939012" cy="3571271"/>
          </a:xfrm>
          <a:prstGeom prst="rect">
            <a:avLst/>
          </a:prstGeom>
        </p:spPr>
      </p:pic>
    </p:spTree>
    <p:extLst>
      <p:ext uri="{BB962C8B-B14F-4D97-AF65-F5344CB8AC3E}">
        <p14:creationId xmlns:p14="http://schemas.microsoft.com/office/powerpoint/2010/main" val="1263197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Design Patterns: what is it and why?</a:t>
            </a:r>
            <a:endParaRPr lang="ko-KR" altLang="en-US" dirty="0"/>
          </a:p>
        </p:txBody>
      </p:sp>
      <p:sp>
        <p:nvSpPr>
          <p:cNvPr id="37" name="내용 개체 틀 36"/>
          <p:cNvSpPr>
            <a:spLocks noGrp="1"/>
          </p:cNvSpPr>
          <p:nvPr>
            <p:ph idx="1"/>
          </p:nvPr>
        </p:nvSpPr>
        <p:spPr>
          <a:xfrm>
            <a:off x="489955" y="1310324"/>
            <a:ext cx="8402525" cy="4881686"/>
          </a:xfrm>
        </p:spPr>
        <p:txBody>
          <a:bodyPr>
            <a:normAutofit/>
          </a:bodyPr>
          <a:lstStyle/>
          <a:p>
            <a:pPr>
              <a:buFont typeface="Arial" panose="020B0604020202020204" pitchFamily="34" charset="0"/>
              <a:buChar char="•"/>
            </a:pPr>
            <a:r>
              <a:rPr lang="en-US" altLang="en-US" b="1" i="0" dirty="0" smtClean="0"/>
              <a:t>Design </a:t>
            </a:r>
            <a:r>
              <a:rPr lang="en-US" altLang="en-US" b="1" i="0" dirty="0"/>
              <a:t>patterns</a:t>
            </a:r>
            <a:r>
              <a:rPr lang="en-US" altLang="en-US" i="0" dirty="0"/>
              <a:t> are typical solutions to common problems in software design. Each pattern is like a blueprint that you can customize to solve a particular design problem in your code</a:t>
            </a:r>
            <a:r>
              <a:rPr lang="en-US" altLang="en-US" i="0" dirty="0" smtClean="0"/>
              <a:t>.</a:t>
            </a:r>
          </a:p>
          <a:p>
            <a:endParaRPr lang="en-US" altLang="ko-KR" i="0" u="sng" dirty="0"/>
          </a:p>
          <a:p>
            <a:pPr>
              <a:buFont typeface="Arial" panose="020B0604020202020204" pitchFamily="34" charset="0"/>
              <a:buChar char="•"/>
            </a:pPr>
            <a:r>
              <a:rPr lang="en-US" altLang="en-US" i="0" dirty="0"/>
              <a:t>You can’t just find a pattern and copy it into your program</a:t>
            </a:r>
            <a:r>
              <a:rPr lang="en-US" altLang="en-US" i="0" dirty="0" smtClean="0"/>
              <a:t>, </a:t>
            </a:r>
            <a:r>
              <a:rPr lang="en-US" altLang="en-US" i="0" dirty="0"/>
              <a:t>The pattern is not a specific piece of code, but a general concept for solving a particular </a:t>
            </a:r>
            <a:r>
              <a:rPr lang="en-US" altLang="en-US" i="0" dirty="0" smtClean="0"/>
              <a:t>problem</a:t>
            </a:r>
          </a:p>
          <a:p>
            <a:pPr>
              <a:buFont typeface="Arial" panose="020B0604020202020204" pitchFamily="34" charset="0"/>
              <a:buChar char="•"/>
            </a:pPr>
            <a:endParaRPr lang="en-US" altLang="ko-KR" i="0" u="sng" dirty="0"/>
          </a:p>
          <a:p>
            <a:pPr>
              <a:buFont typeface="Arial" panose="020B0604020202020204" pitchFamily="34" charset="0"/>
              <a:buChar char="•"/>
            </a:pPr>
            <a:r>
              <a:rPr lang="en-US" altLang="en-US" i="0" dirty="0"/>
              <a:t>a pattern is a more high-level description of a solution. The code of the same pattern applied to two different programs may be different</a:t>
            </a:r>
            <a:r>
              <a:rPr lang="en-US" altLang="en-US" i="0" dirty="0" smtClean="0"/>
              <a:t>.</a:t>
            </a:r>
            <a:endParaRPr lang="en-US" altLang="en-US" i="0" dirty="0"/>
          </a:p>
          <a:p>
            <a:pPr>
              <a:buFont typeface="Arial" panose="020B0604020202020204" pitchFamily="34" charset="0"/>
              <a:buChar char="•"/>
            </a:pPr>
            <a:endParaRPr lang="en-US" altLang="ko-KR" i="0" u="sng" dirty="0" smtClean="0"/>
          </a:p>
          <a:p>
            <a:pPr>
              <a:buFont typeface="Arial" panose="020B0604020202020204" pitchFamily="34" charset="0"/>
              <a:buChar char="•"/>
            </a:pPr>
            <a:r>
              <a:rPr lang="en-US" altLang="en-US" i="0" dirty="0"/>
              <a:t>Design patterns define a common language that you and your teammates can use to communicate more efficiently. </a:t>
            </a:r>
            <a:endParaRPr lang="ko-KR" altLang="en-US" u="sng"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a:buFont typeface="Arial" panose="020B0604020202020204" pitchFamily="34" charset="0"/>
              <a:buChar char="•"/>
            </a:pPr>
            <a:r>
              <a:rPr lang="en-US" altLang="en-US" i="0" dirty="0" smtClean="0"/>
              <a:t>take </a:t>
            </a:r>
            <a:r>
              <a:rPr lang="en-US" altLang="en-US" i="0" dirty="0"/>
              <a:t>a class that does something </a:t>
            </a:r>
            <a:r>
              <a:rPr lang="en-US" altLang="en-US" i="0" dirty="0" smtClean="0"/>
              <a:t>specific in </a:t>
            </a:r>
            <a:r>
              <a:rPr lang="en-US" altLang="en-US" i="0" dirty="0"/>
              <a:t>a lot of different ways and extract all of </a:t>
            </a:r>
            <a:r>
              <a:rPr lang="en-US" altLang="en-US" i="0" dirty="0" smtClean="0"/>
              <a:t>these</a:t>
            </a:r>
          </a:p>
          <a:p>
            <a:r>
              <a:rPr lang="en-US" altLang="en-US" i="0" dirty="0" smtClean="0"/>
              <a:t> 	algorithms into separate classes called </a:t>
            </a:r>
            <a:r>
              <a:rPr lang="en-US" altLang="en-US" dirty="0" smtClean="0"/>
              <a:t>strategies</a:t>
            </a:r>
            <a:r>
              <a:rPr lang="en-US" altLang="en-US" i="0" dirty="0" smtClean="0"/>
              <a:t>.</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Strategy Solution (solution)</a:t>
            </a:r>
            <a:endParaRPr lang="ko-KR" altLang="en-US" dirty="0"/>
          </a:p>
        </p:txBody>
      </p:sp>
      <p:pic>
        <p:nvPicPr>
          <p:cNvPr id="2" name="Picture 1"/>
          <p:cNvPicPr>
            <a:picLocks noChangeAspect="1"/>
          </p:cNvPicPr>
          <p:nvPr/>
        </p:nvPicPr>
        <p:blipFill>
          <a:blip r:embed="rId3"/>
          <a:stretch>
            <a:fillRect/>
          </a:stretch>
        </p:blipFill>
        <p:spPr>
          <a:xfrm>
            <a:off x="586434" y="2003851"/>
            <a:ext cx="8410927" cy="4829175"/>
          </a:xfrm>
          <a:prstGeom prst="rect">
            <a:avLst/>
          </a:prstGeom>
        </p:spPr>
      </p:pic>
    </p:spTree>
    <p:extLst>
      <p:ext uri="{BB962C8B-B14F-4D97-AF65-F5344CB8AC3E}">
        <p14:creationId xmlns:p14="http://schemas.microsoft.com/office/powerpoint/2010/main" val="3089930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306419"/>
            <a:ext cx="8402525" cy="5589240"/>
          </a:xfrm>
        </p:spPr>
        <p:txBody>
          <a:bodyPr/>
          <a:lstStyle/>
          <a:p>
            <a:r>
              <a:rPr lang="en-US" altLang="en-US" b="1" dirty="0"/>
              <a:t>	</a:t>
            </a:r>
            <a:r>
              <a:rPr lang="en-US" altLang="en-US" b="1" i="0" dirty="0" smtClean="0"/>
              <a:t>Command:</a:t>
            </a:r>
            <a:r>
              <a:rPr lang="en-US" altLang="en-US" i="0" dirty="0"/>
              <a:t> </a:t>
            </a:r>
            <a:r>
              <a:rPr lang="en-US" altLang="en-US" i="0" dirty="0"/>
              <a:t>A request is wrapped under an object as command and passed to invoker object. Invoker object looks for the appropriate object which can handle this command and passes the command to the corresponding object which executes the command.</a:t>
            </a:r>
            <a:endParaRPr lang="en-US" altLang="en-US"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Command </a:t>
            </a:r>
            <a:r>
              <a:rPr lang="en-US" altLang="ko-KR" dirty="0" smtClean="0"/>
              <a:t>Pattern (definition) </a:t>
            </a:r>
            <a:endParaRPr lang="ko-KR" altLang="en-US" dirty="0"/>
          </a:p>
        </p:txBody>
      </p:sp>
      <p:pic>
        <p:nvPicPr>
          <p:cNvPr id="3" name="Picture 2"/>
          <p:cNvPicPr>
            <a:picLocks noChangeAspect="1"/>
          </p:cNvPicPr>
          <p:nvPr/>
        </p:nvPicPr>
        <p:blipFill>
          <a:blip r:embed="rId2"/>
          <a:stretch>
            <a:fillRect/>
          </a:stretch>
        </p:blipFill>
        <p:spPr>
          <a:xfrm>
            <a:off x="1043608" y="2419789"/>
            <a:ext cx="6912768" cy="4257658"/>
          </a:xfrm>
          <a:prstGeom prst="rect">
            <a:avLst/>
          </a:prstGeom>
        </p:spPr>
      </p:pic>
    </p:spTree>
    <p:extLst>
      <p:ext uri="{BB962C8B-B14F-4D97-AF65-F5344CB8AC3E}">
        <p14:creationId xmlns:p14="http://schemas.microsoft.com/office/powerpoint/2010/main" val="9270527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a:t>Coupling the invoker of a request to a particular request should be avoided.</a:t>
            </a:r>
            <a:endParaRPr lang="en-US" altLang="en-US" i="0" dirty="0" smtClean="0"/>
          </a:p>
          <a:p>
            <a:pPr>
              <a:buFont typeface="Arial" panose="020B0604020202020204" pitchFamily="34" charset="0"/>
              <a:buChar char="•"/>
            </a:pPr>
            <a:r>
              <a:rPr lang="en-US" altLang="en-US" i="0" dirty="0"/>
              <a:t>Undoing and redoing </a:t>
            </a:r>
            <a:r>
              <a:rPr lang="en-US" altLang="en-US" i="0" dirty="0" smtClean="0"/>
              <a:t>to be implementable</a:t>
            </a:r>
          </a:p>
          <a:p>
            <a:pPr>
              <a:buFont typeface="Arial" panose="020B0604020202020204" pitchFamily="34" charset="0"/>
              <a:buChar char="•"/>
            </a:pPr>
            <a:r>
              <a:rPr lang="en-US" altLang="en-US" i="0" dirty="0"/>
              <a:t>The invoker issues commands without knowing anything about the receiver</a:t>
            </a:r>
            <a:endParaRPr lang="en-US" altLang="en-US" i="0"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Command</a:t>
            </a:r>
            <a:r>
              <a:rPr lang="en-US" altLang="ko-KR" dirty="0" smtClean="0"/>
              <a:t> </a:t>
            </a:r>
            <a:r>
              <a:rPr lang="en-US" altLang="ko-KR" dirty="0" smtClean="0"/>
              <a:t>(problem</a:t>
            </a:r>
            <a:r>
              <a:rPr lang="en-US" altLang="ko-KR" dirty="0"/>
              <a:t>)</a:t>
            </a:r>
            <a:endParaRPr lang="ko-KR"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564904"/>
            <a:ext cx="3600400" cy="3600400"/>
          </a:xfrm>
          <a:prstGeom prst="rect">
            <a:avLst/>
          </a:prstGeom>
        </p:spPr>
      </p:pic>
    </p:spTree>
    <p:extLst>
      <p:ext uri="{BB962C8B-B14F-4D97-AF65-F5344CB8AC3E}">
        <p14:creationId xmlns:p14="http://schemas.microsoft.com/office/powerpoint/2010/main" val="4134948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985548"/>
            <a:ext cx="8402525" cy="5881977"/>
          </a:xfrm>
        </p:spPr>
        <p:txBody>
          <a:bodyPr/>
          <a:lstStyle/>
          <a:p>
            <a:pPr>
              <a:buFont typeface="Arial" panose="020B0604020202020204" pitchFamily="34" charset="0"/>
              <a:buChar char="•"/>
            </a:pPr>
            <a:r>
              <a:rPr lang="en-US" altLang="en-US" i="0" dirty="0"/>
              <a:t>We can create command classes that represent the operations that can be invoked on a receiver. We hide the receiver and method details within each concrete command class. The invoker can issue these commands without knowing anything about the receiver or the exact </a:t>
            </a:r>
            <a:r>
              <a:rPr lang="en-US" altLang="en-US" i="0" dirty="0" smtClean="0"/>
              <a:t>methods.</a:t>
            </a:r>
            <a:endParaRPr lang="en-US" altLang="en-US" i="0" dirty="0" smtClean="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Command</a:t>
            </a:r>
            <a:r>
              <a:rPr lang="en-US" altLang="ko-KR" dirty="0" smtClean="0"/>
              <a:t> </a:t>
            </a:r>
            <a:r>
              <a:rPr lang="en-US" altLang="ko-KR" dirty="0" smtClean="0"/>
              <a:t>Solution (solution)</a:t>
            </a:r>
            <a:endParaRPr lang="ko-KR" altLang="en-US" dirty="0"/>
          </a:p>
        </p:txBody>
      </p:sp>
      <p:pic>
        <p:nvPicPr>
          <p:cNvPr id="2" name="Picture 1"/>
          <p:cNvPicPr>
            <a:picLocks noChangeAspect="1"/>
          </p:cNvPicPr>
          <p:nvPr/>
        </p:nvPicPr>
        <p:blipFill>
          <a:blip r:embed="rId3"/>
          <a:stretch>
            <a:fillRect/>
          </a:stretch>
        </p:blipFill>
        <p:spPr>
          <a:xfrm>
            <a:off x="918666" y="1916833"/>
            <a:ext cx="7397749" cy="4941168"/>
          </a:xfrm>
          <a:prstGeom prst="rect">
            <a:avLst/>
          </a:prstGeom>
        </p:spPr>
      </p:pic>
    </p:spTree>
    <p:extLst>
      <p:ext uri="{BB962C8B-B14F-4D97-AF65-F5344CB8AC3E}">
        <p14:creationId xmlns:p14="http://schemas.microsoft.com/office/powerpoint/2010/main" val="3714649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smtClean="0">
                <a:hlinkClick r:id="rId2"/>
              </a:rPr>
              <a:t>https://refactoring.guru/design-patterns</a:t>
            </a:r>
            <a:endParaRPr lang="en-US" altLang="en-US" i="0" dirty="0" smtClean="0"/>
          </a:p>
          <a:p>
            <a:pPr marL="285750" indent="-285750">
              <a:buFont typeface="Arial" panose="020B0604020202020204" pitchFamily="34" charset="0"/>
              <a:buChar char="•"/>
            </a:pPr>
            <a:endParaRPr lang="en-US" altLang="en-US" i="0" dirty="0">
              <a:hlinkClick r:id="rId3"/>
            </a:endParaRPr>
          </a:p>
          <a:p>
            <a:pPr marL="285750" indent="-285750">
              <a:buFont typeface="Arial" panose="020B0604020202020204" pitchFamily="34" charset="0"/>
              <a:buChar char="•"/>
            </a:pPr>
            <a:r>
              <a:rPr lang="en-US" altLang="en-US" i="0" dirty="0" smtClean="0">
                <a:hlinkClick r:id="rId3"/>
              </a:rPr>
              <a:t>https://app.pluralsight.com/library/courses/design-patterns-java-creational/table-of-contents</a:t>
            </a:r>
            <a:endParaRPr lang="en-US" altLang="en-US" i="0" dirty="0" smtClean="0"/>
          </a:p>
          <a:p>
            <a:pPr marL="285750" indent="-285750">
              <a:buFont typeface="Arial" panose="020B0604020202020204" pitchFamily="34" charset="0"/>
              <a:buChar char="•"/>
            </a:pPr>
            <a:endParaRPr lang="en-US" altLang="en-US" i="0" dirty="0" smtClean="0">
              <a:hlinkClick r:id="rId4"/>
            </a:endParaRPr>
          </a:p>
          <a:p>
            <a:pPr marL="285750" indent="-285750">
              <a:buFont typeface="Arial" panose="020B0604020202020204" pitchFamily="34" charset="0"/>
              <a:buChar char="•"/>
            </a:pPr>
            <a:r>
              <a:rPr lang="en-US" altLang="en-US" i="0" dirty="0" smtClean="0">
                <a:hlinkClick r:id="rId4"/>
              </a:rPr>
              <a:t>https://app.pluralsight.com/library/courses/design-patterns-java-structural/table-of-contents</a:t>
            </a:r>
            <a:endParaRPr lang="en-US" altLang="en-US" i="0" dirty="0" smtClean="0"/>
          </a:p>
          <a:p>
            <a:pPr>
              <a:buFont typeface="Arial" panose="020B0604020202020204" pitchFamily="34" charset="0"/>
              <a:buChar char="•"/>
            </a:pPr>
            <a:endParaRPr lang="en-US" altLang="en-US" i="0" smtClean="0">
              <a:hlinkClick r:id="rId5"/>
            </a:endParaRPr>
          </a:p>
          <a:p>
            <a:pPr>
              <a:buFont typeface="Arial" panose="020B0604020202020204" pitchFamily="34" charset="0"/>
              <a:buChar char="•"/>
            </a:pPr>
            <a:r>
              <a:rPr lang="en-US" altLang="en-US" i="0" smtClean="0">
                <a:hlinkClick r:id="rId5"/>
              </a:rPr>
              <a:t>https</a:t>
            </a:r>
            <a:r>
              <a:rPr lang="en-US" altLang="en-US" i="0" dirty="0" smtClean="0">
                <a:hlinkClick r:id="rId5"/>
              </a:rPr>
              <a:t>://app.pluralsight.com/library/courses/design-patterns-java-behavioral/table-of-contents</a:t>
            </a:r>
            <a:endParaRPr lang="en-US" altLang="en-US" i="0" dirty="0"/>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References</a:t>
            </a:r>
            <a:endParaRPr lang="ko-KR" altLang="en-US" dirty="0"/>
          </a:p>
        </p:txBody>
      </p:sp>
    </p:spTree>
    <p:extLst>
      <p:ext uri="{BB962C8B-B14F-4D97-AF65-F5344CB8AC3E}">
        <p14:creationId xmlns:p14="http://schemas.microsoft.com/office/powerpoint/2010/main" val="2468352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23728" y="2708920"/>
            <a:ext cx="3887370" cy="2376264"/>
          </a:xfrm>
        </p:spPr>
        <p:txBody>
          <a:bodyPr/>
          <a:lstStyle/>
          <a:p>
            <a:r>
              <a:rPr lang="en-US" altLang="ko-KR" dirty="0"/>
              <a:t>THANK</a:t>
            </a:r>
            <a:br>
              <a:rPr lang="en-US" altLang="ko-KR" dirty="0"/>
            </a:br>
            <a:r>
              <a:rPr lang="en-US" altLang="ko-KR" dirty="0"/>
              <a:t>YOU</a:t>
            </a:r>
            <a:endParaRPr lang="ko-KR"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en-US" altLang="ko-KR" dirty="0" smtClean="0"/>
              <a:t>Name and definition</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smtClean="0"/>
              <a:t>Problem description</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smtClean="0"/>
              <a:t>Solution description</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smtClean="0"/>
              <a:t>Code Example </a:t>
            </a:r>
            <a:endParaRPr lang="ko-KR" altLang="en-US" dirty="0"/>
          </a:p>
        </p:txBody>
      </p:sp>
      <p:sp>
        <p:nvSpPr>
          <p:cNvPr id="5" name="제목 1"/>
          <p:cNvSpPr>
            <a:spLocks noGrp="1"/>
          </p:cNvSpPr>
          <p:nvPr>
            <p:ph type="title"/>
          </p:nvPr>
        </p:nvSpPr>
        <p:spPr/>
        <p:txBody>
          <a:bodyPr/>
          <a:lstStyle/>
          <a:p>
            <a:r>
              <a:rPr lang="en-US" altLang="ko-KR" dirty="0" smtClean="0"/>
              <a:t>Pattern elements</a:t>
            </a:r>
            <a:endParaRPr lang="ko-KR"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489955" y="1268760"/>
            <a:ext cx="8402525" cy="5589240"/>
          </a:xfrm>
        </p:spPr>
        <p:txBody>
          <a:bodyPr/>
          <a:lstStyle/>
          <a:p>
            <a:pPr>
              <a:buFont typeface="Arial" panose="020B0604020202020204" pitchFamily="34" charset="0"/>
              <a:buChar char="•"/>
            </a:pPr>
            <a:r>
              <a:rPr lang="en-US" altLang="ko-KR" dirty="0" smtClean="0"/>
              <a:t>Creational Patterns</a:t>
            </a:r>
          </a:p>
          <a:p>
            <a:pPr marL="0" indent="0"/>
            <a:r>
              <a:rPr lang="en-US" altLang="en-US" i="0" dirty="0"/>
              <a:t>	</a:t>
            </a:r>
            <a:r>
              <a:rPr lang="en-US" altLang="en-US" i="0" dirty="0" smtClean="0"/>
              <a:t>These </a:t>
            </a:r>
            <a:r>
              <a:rPr lang="en-US" altLang="en-US" i="0" dirty="0"/>
              <a:t>patterns provide various object creation mechanisms, which increase flexibility </a:t>
            </a:r>
            <a:endParaRPr lang="en-US" altLang="en-US" i="0" dirty="0" smtClean="0"/>
          </a:p>
          <a:p>
            <a:pPr marL="0" indent="0"/>
            <a:r>
              <a:rPr lang="en-US" altLang="en-US" i="0" dirty="0"/>
              <a:t>	</a:t>
            </a:r>
            <a:r>
              <a:rPr lang="en-US" altLang="en-US" i="0" dirty="0" smtClean="0"/>
              <a:t>and </a:t>
            </a:r>
            <a:r>
              <a:rPr lang="en-US" altLang="en-US" i="0" dirty="0"/>
              <a:t>reuse of existing code.</a:t>
            </a:r>
            <a:r>
              <a:rPr lang="en-US" altLang="ko-KR" dirty="0" smtClean="0"/>
              <a:t> </a:t>
            </a:r>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r>
              <a:rPr lang="en-US" altLang="ko-KR" dirty="0" smtClean="0"/>
              <a:t>Behavioral Patterns</a:t>
            </a:r>
          </a:p>
          <a:p>
            <a:pPr marL="0" indent="0"/>
            <a:r>
              <a:rPr lang="en-US" altLang="ko-KR" dirty="0"/>
              <a:t>	</a:t>
            </a:r>
            <a:r>
              <a:rPr lang="en-US" altLang="en-US" i="0" dirty="0"/>
              <a:t>These patterns are concerned with algorithms and the assignment of </a:t>
            </a:r>
            <a:r>
              <a:rPr lang="en-US" altLang="en-US" i="0" dirty="0" smtClean="0"/>
              <a:t>responsibilities</a:t>
            </a:r>
          </a:p>
          <a:p>
            <a:pPr marL="0" indent="0"/>
            <a:r>
              <a:rPr lang="en-US" altLang="en-US" i="0" dirty="0"/>
              <a:t>	</a:t>
            </a:r>
            <a:r>
              <a:rPr lang="en-US" altLang="en-US" i="0" dirty="0" smtClean="0"/>
              <a:t> between </a:t>
            </a:r>
            <a:r>
              <a:rPr lang="en-US" altLang="en-US" i="0" dirty="0"/>
              <a:t>objects</a:t>
            </a:r>
            <a:r>
              <a:rPr lang="en-US" altLang="en-US" i="0" dirty="0" smtClean="0"/>
              <a:t>.</a:t>
            </a:r>
          </a:p>
          <a:p>
            <a:pPr marL="0" indent="0"/>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smtClean="0"/>
          </a:p>
        </p:txBody>
      </p:sp>
      <p:sp>
        <p:nvSpPr>
          <p:cNvPr id="5" name="제목 1"/>
          <p:cNvSpPr>
            <a:spLocks noGrp="1"/>
          </p:cNvSpPr>
          <p:nvPr>
            <p:ph type="title"/>
          </p:nvPr>
        </p:nvSpPr>
        <p:spPr/>
        <p:txBody>
          <a:bodyPr>
            <a:normAutofit/>
          </a:bodyPr>
          <a:lstStyle/>
          <a:p>
            <a:r>
              <a:rPr lang="en-US" altLang="ko-KR" dirty="0" smtClean="0"/>
              <a:t>The Catalog Of Design Patterns</a:t>
            </a:r>
            <a:endParaRPr lang="ko-KR" altLang="en-US" dirty="0"/>
          </a:p>
        </p:txBody>
      </p:sp>
      <p:pic>
        <p:nvPicPr>
          <p:cNvPr id="2" name="Picture 1"/>
          <p:cNvPicPr>
            <a:picLocks noChangeAspect="1"/>
          </p:cNvPicPr>
          <p:nvPr/>
        </p:nvPicPr>
        <p:blipFill>
          <a:blip r:embed="rId2"/>
          <a:stretch>
            <a:fillRect/>
          </a:stretch>
        </p:blipFill>
        <p:spPr>
          <a:xfrm>
            <a:off x="827584" y="2420888"/>
            <a:ext cx="1924050" cy="1485900"/>
          </a:xfrm>
          <a:prstGeom prst="rect">
            <a:avLst/>
          </a:prstGeom>
        </p:spPr>
      </p:pic>
      <p:pic>
        <p:nvPicPr>
          <p:cNvPr id="3" name="Picture 2"/>
          <p:cNvPicPr>
            <a:picLocks noChangeAspect="1"/>
          </p:cNvPicPr>
          <p:nvPr/>
        </p:nvPicPr>
        <p:blipFill>
          <a:blip r:embed="rId3"/>
          <a:stretch>
            <a:fillRect/>
          </a:stretch>
        </p:blipFill>
        <p:spPr>
          <a:xfrm>
            <a:off x="2766201" y="2420888"/>
            <a:ext cx="2049182" cy="1485900"/>
          </a:xfrm>
          <a:prstGeom prst="rect">
            <a:avLst/>
          </a:prstGeom>
        </p:spPr>
      </p:pic>
      <p:pic>
        <p:nvPicPr>
          <p:cNvPr id="4" name="Picture 3"/>
          <p:cNvPicPr>
            <a:picLocks noChangeAspect="1"/>
          </p:cNvPicPr>
          <p:nvPr/>
        </p:nvPicPr>
        <p:blipFill>
          <a:blip r:embed="rId4"/>
          <a:stretch>
            <a:fillRect/>
          </a:stretch>
        </p:blipFill>
        <p:spPr>
          <a:xfrm>
            <a:off x="4856576" y="2420888"/>
            <a:ext cx="1090373" cy="1485900"/>
          </a:xfrm>
          <a:prstGeom prst="rect">
            <a:avLst/>
          </a:prstGeom>
        </p:spPr>
      </p:pic>
      <p:pic>
        <p:nvPicPr>
          <p:cNvPr id="9" name="Picture 8"/>
          <p:cNvPicPr>
            <a:picLocks noChangeAspect="1"/>
          </p:cNvPicPr>
          <p:nvPr/>
        </p:nvPicPr>
        <p:blipFill>
          <a:blip r:embed="rId5"/>
          <a:stretch>
            <a:fillRect/>
          </a:stretch>
        </p:blipFill>
        <p:spPr>
          <a:xfrm>
            <a:off x="827584" y="5133975"/>
            <a:ext cx="4219575" cy="1724025"/>
          </a:xfrm>
          <a:prstGeom prst="rect">
            <a:avLst/>
          </a:prstGeom>
        </p:spPr>
      </p:pic>
      <p:pic>
        <p:nvPicPr>
          <p:cNvPr id="10" name="Picture 9"/>
          <p:cNvPicPr>
            <a:picLocks noChangeAspect="1"/>
          </p:cNvPicPr>
          <p:nvPr/>
        </p:nvPicPr>
        <p:blipFill>
          <a:blip r:embed="rId6"/>
          <a:stretch>
            <a:fillRect/>
          </a:stretch>
        </p:blipFill>
        <p:spPr>
          <a:xfrm>
            <a:off x="5052809" y="5133975"/>
            <a:ext cx="2975575" cy="1699044"/>
          </a:xfrm>
          <a:prstGeom prst="rect">
            <a:avLst/>
          </a:prstGeom>
        </p:spPr>
      </p:pic>
      <p:pic>
        <p:nvPicPr>
          <p:cNvPr id="11" name="Picture 10"/>
          <p:cNvPicPr>
            <a:picLocks noChangeAspect="1"/>
          </p:cNvPicPr>
          <p:nvPr/>
        </p:nvPicPr>
        <p:blipFill>
          <a:blip r:embed="rId7"/>
          <a:stretch>
            <a:fillRect/>
          </a:stretch>
        </p:blipFill>
        <p:spPr>
          <a:xfrm>
            <a:off x="8028384" y="5133975"/>
            <a:ext cx="1041350" cy="1699044"/>
          </a:xfrm>
          <a:prstGeom prst="rect">
            <a:avLst/>
          </a:prstGeom>
        </p:spPr>
      </p:pic>
    </p:spTree>
    <p:extLst>
      <p:ext uri="{BB962C8B-B14F-4D97-AF65-F5344CB8AC3E}">
        <p14:creationId xmlns:p14="http://schemas.microsoft.com/office/powerpoint/2010/main" val="3469443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489955" y="1268760"/>
            <a:ext cx="8402525" cy="5589240"/>
          </a:xfrm>
        </p:spPr>
        <p:txBody>
          <a:bodyPr/>
          <a:lstStyle/>
          <a:p>
            <a:pPr>
              <a:buFont typeface="Arial" panose="020B0604020202020204" pitchFamily="34" charset="0"/>
              <a:buChar char="•"/>
            </a:pPr>
            <a:r>
              <a:rPr lang="en-US" altLang="ko-KR" dirty="0"/>
              <a:t>Structural Patterns</a:t>
            </a:r>
            <a:endParaRPr lang="ko-KR" altLang="en-US" dirty="0"/>
          </a:p>
          <a:p>
            <a:pPr marL="0" indent="0"/>
            <a:r>
              <a:rPr lang="en-US" altLang="en-US" i="0" dirty="0"/>
              <a:t>	These patterns explain how to assemble objects and classes into larger structures while </a:t>
            </a:r>
            <a:r>
              <a:rPr lang="en-US" altLang="en-US" i="0" dirty="0" smtClean="0"/>
              <a:t>	keeping </a:t>
            </a:r>
            <a:r>
              <a:rPr lang="en-US" altLang="en-US" i="0" dirty="0"/>
              <a:t>these structures flexible and efficient.</a:t>
            </a: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smtClean="0"/>
          </a:p>
          <a:p>
            <a:pPr>
              <a:buFont typeface="Arial" panose="020B0604020202020204" pitchFamily="34" charset="0"/>
              <a:buChar char="•"/>
            </a:pPr>
            <a:endParaRPr lang="en-US" altLang="ko-KR" dirty="0" smtClean="0"/>
          </a:p>
        </p:txBody>
      </p:sp>
      <p:sp>
        <p:nvSpPr>
          <p:cNvPr id="5" name="제목 1"/>
          <p:cNvSpPr>
            <a:spLocks noGrp="1"/>
          </p:cNvSpPr>
          <p:nvPr>
            <p:ph type="title"/>
          </p:nvPr>
        </p:nvSpPr>
        <p:spPr/>
        <p:txBody>
          <a:bodyPr>
            <a:normAutofit/>
          </a:bodyPr>
          <a:lstStyle/>
          <a:p>
            <a:r>
              <a:rPr lang="en-US" altLang="ko-KR" dirty="0" smtClean="0"/>
              <a:t>The Catalog Of Design Patterns</a:t>
            </a:r>
            <a:endParaRPr lang="ko-KR" altLang="en-US" dirty="0"/>
          </a:p>
        </p:txBody>
      </p:sp>
      <p:pic>
        <p:nvPicPr>
          <p:cNvPr id="9" name="Picture 8"/>
          <p:cNvPicPr>
            <a:picLocks noChangeAspect="1"/>
          </p:cNvPicPr>
          <p:nvPr/>
        </p:nvPicPr>
        <p:blipFill>
          <a:blip r:embed="rId2"/>
          <a:stretch>
            <a:fillRect/>
          </a:stretch>
        </p:blipFill>
        <p:spPr>
          <a:xfrm>
            <a:off x="755576" y="2463180"/>
            <a:ext cx="1943100" cy="1600200"/>
          </a:xfrm>
          <a:prstGeom prst="rect">
            <a:avLst/>
          </a:prstGeom>
        </p:spPr>
      </p:pic>
      <p:pic>
        <p:nvPicPr>
          <p:cNvPr id="7" name="Picture 6"/>
          <p:cNvPicPr>
            <a:picLocks noChangeAspect="1"/>
          </p:cNvPicPr>
          <p:nvPr/>
        </p:nvPicPr>
        <p:blipFill>
          <a:blip r:embed="rId3"/>
          <a:stretch>
            <a:fillRect/>
          </a:stretch>
        </p:blipFill>
        <p:spPr>
          <a:xfrm>
            <a:off x="2695190" y="2463180"/>
            <a:ext cx="2066925" cy="1609725"/>
          </a:xfrm>
          <a:prstGeom prst="rect">
            <a:avLst/>
          </a:prstGeom>
        </p:spPr>
      </p:pic>
      <p:pic>
        <p:nvPicPr>
          <p:cNvPr id="10" name="Picture 9"/>
          <p:cNvPicPr>
            <a:picLocks noChangeAspect="1"/>
          </p:cNvPicPr>
          <p:nvPr/>
        </p:nvPicPr>
        <p:blipFill>
          <a:blip r:embed="rId4"/>
          <a:stretch>
            <a:fillRect/>
          </a:stretch>
        </p:blipFill>
        <p:spPr>
          <a:xfrm>
            <a:off x="4762115" y="2472705"/>
            <a:ext cx="1000125" cy="1581150"/>
          </a:xfrm>
          <a:prstGeom prst="rect">
            <a:avLst/>
          </a:prstGeom>
        </p:spPr>
      </p:pic>
      <p:pic>
        <p:nvPicPr>
          <p:cNvPr id="12" name="Picture 11"/>
          <p:cNvPicPr>
            <a:picLocks noChangeAspect="1"/>
          </p:cNvPicPr>
          <p:nvPr/>
        </p:nvPicPr>
        <p:blipFill>
          <a:blip r:embed="rId5"/>
          <a:stretch>
            <a:fillRect/>
          </a:stretch>
        </p:blipFill>
        <p:spPr>
          <a:xfrm>
            <a:off x="5721231" y="2472705"/>
            <a:ext cx="1060647" cy="1581150"/>
          </a:xfrm>
          <a:prstGeom prst="rect">
            <a:avLst/>
          </a:prstGeom>
        </p:spPr>
      </p:pic>
    </p:spTree>
    <p:extLst>
      <p:ext uri="{BB962C8B-B14F-4D97-AF65-F5344CB8AC3E}">
        <p14:creationId xmlns:p14="http://schemas.microsoft.com/office/powerpoint/2010/main" val="2363931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3419872" y="3428999"/>
            <a:ext cx="3096344" cy="16927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ko-KR" altLang="ko-KR" sz="1300" dirty="0" smtClean="0">
                <a:solidFill>
                  <a:schemeClr val="tx2">
                    <a:lumMod val="60000"/>
                    <a:lumOff val="40000"/>
                  </a:schemeClr>
                </a:solidFill>
                <a:latin typeface="+mj-lt"/>
                <a:ea typeface="맑은 고딕" pitchFamily="50" charset="-127"/>
                <a:cs typeface="굴림" pitchFamily="50" charset="-127"/>
              </a:rPr>
              <a:t> </a:t>
            </a:r>
            <a:r>
              <a:rPr kumimoji="1" lang="en-US" altLang="ko-KR" sz="1300" dirty="0" smtClean="0">
                <a:solidFill>
                  <a:schemeClr val="tx2">
                    <a:lumMod val="60000"/>
                    <a:lumOff val="40000"/>
                  </a:schemeClr>
                </a:solidFill>
                <a:latin typeface="+mj-lt"/>
                <a:ea typeface="맑은 고딕" pitchFamily="50" charset="-127"/>
                <a:cs typeface="굴림" pitchFamily="50" charset="-127"/>
              </a:rPr>
              <a:t>Factory pattern</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ea typeface="맑은 고딕" pitchFamily="50" charset="-127"/>
                <a:cs typeface="굴림" pitchFamily="50" charset="-127"/>
              </a:rPr>
              <a:t>Abstract</a:t>
            </a:r>
            <a:r>
              <a:rPr kumimoji="1" lang="ko-KR" altLang="ko-KR" sz="1300" dirty="0" smtClean="0">
                <a:solidFill>
                  <a:schemeClr val="tx2">
                    <a:lumMod val="60000"/>
                    <a:lumOff val="40000"/>
                  </a:schemeClr>
                </a:solidFill>
                <a:ea typeface="맑은 고딕" pitchFamily="50" charset="-127"/>
                <a:cs typeface="굴림" pitchFamily="50" charset="-127"/>
              </a:rPr>
              <a:t> </a:t>
            </a:r>
            <a:r>
              <a:rPr kumimoji="1" lang="en-US" altLang="ko-KR" sz="1300" dirty="0">
                <a:solidFill>
                  <a:schemeClr val="tx2">
                    <a:lumMod val="60000"/>
                    <a:lumOff val="40000"/>
                  </a:schemeClr>
                </a:solidFill>
                <a:ea typeface="맑은 고딕" pitchFamily="50" charset="-127"/>
                <a:cs typeface="굴림" pitchFamily="50" charset="-127"/>
              </a:rPr>
              <a:t>f</a:t>
            </a:r>
            <a:r>
              <a:rPr kumimoji="1" lang="en-US" altLang="ko-KR" sz="1300" dirty="0" smtClean="0">
                <a:solidFill>
                  <a:schemeClr val="tx2">
                    <a:lumMod val="60000"/>
                    <a:lumOff val="40000"/>
                  </a:schemeClr>
                </a:solidFill>
                <a:ea typeface="맑은 고딕" pitchFamily="50" charset="-127"/>
                <a:cs typeface="굴림" pitchFamily="50" charset="-127"/>
              </a:rPr>
              <a:t>actory </a:t>
            </a:r>
            <a:r>
              <a:rPr kumimoji="1" lang="en-US" altLang="ko-KR" sz="1300" dirty="0">
                <a:solidFill>
                  <a:schemeClr val="tx2">
                    <a:lumMod val="60000"/>
                    <a:lumOff val="40000"/>
                  </a:schemeClr>
                </a:solidFill>
                <a:ea typeface="맑은 고딕" pitchFamily="50" charset="-127"/>
                <a:cs typeface="굴림" pitchFamily="50" charset="-127"/>
              </a:rPr>
              <a:t>pattern</a:t>
            </a:r>
          </a:p>
          <a:p>
            <a:pPr marR="0" indent="-228600" fontAlgn="base">
              <a:lnSpc>
                <a:spcPct val="200000"/>
              </a:lnSpc>
              <a:spcBef>
                <a:spcPct val="0"/>
              </a:spcBef>
              <a:spcAft>
                <a:spcPct val="0"/>
              </a:spcAft>
              <a:buClrTx/>
              <a:buSzTx/>
              <a:buFont typeface="+mj-lt"/>
              <a:buAutoNum type="arabicPeriod"/>
              <a:tabLst/>
            </a:pPr>
            <a:r>
              <a:rPr kumimoji="1" lang="en-US" altLang="ko-KR" sz="1300" dirty="0" smtClean="0">
                <a:solidFill>
                  <a:schemeClr val="tx2">
                    <a:lumMod val="60000"/>
                    <a:lumOff val="40000"/>
                  </a:schemeClr>
                </a:solidFill>
                <a:latin typeface="+mj-lt"/>
                <a:ea typeface="맑은 고딕" pitchFamily="50" charset="-127"/>
                <a:cs typeface="굴림" pitchFamily="50" charset="-127"/>
              </a:rPr>
              <a:t>Singleton</a:t>
            </a:r>
          </a:p>
          <a:p>
            <a:pPr indent="-228600" fontAlgn="base">
              <a:lnSpc>
                <a:spcPct val="200000"/>
              </a:lnSpc>
              <a:spcBef>
                <a:spcPct val="0"/>
              </a:spcBef>
              <a:spcAft>
                <a:spcPct val="0"/>
              </a:spcAft>
              <a:buFont typeface="+mj-lt"/>
              <a:buAutoNum type="arabicPeriod"/>
            </a:pPr>
            <a:endParaRPr kumimoji="1" lang="ko-KR" altLang="ko-KR" sz="1300" dirty="0">
              <a:solidFill>
                <a:schemeClr val="tx2">
                  <a:lumMod val="60000"/>
                  <a:lumOff val="40000"/>
                </a:schemeClr>
              </a:solidFill>
              <a:latin typeface="+mj-lt"/>
              <a:ea typeface="맑은 고딕" pitchFamily="50" charset="-127"/>
              <a:cs typeface="굴림" pitchFamily="50" charset="-127"/>
            </a:endParaRPr>
          </a:p>
        </p:txBody>
      </p:sp>
      <p:grpSp>
        <p:nvGrpSpPr>
          <p:cNvPr id="6" name="그룹 5"/>
          <p:cNvGrpSpPr/>
          <p:nvPr/>
        </p:nvGrpSpPr>
        <p:grpSpPr>
          <a:xfrm>
            <a:off x="2798796" y="1628801"/>
            <a:ext cx="3744416" cy="965721"/>
            <a:chOff x="3203848" y="1764105"/>
            <a:chExt cx="2808312" cy="866953"/>
          </a:xfrm>
        </p:grpSpPr>
        <p:sp>
          <p:nvSpPr>
            <p:cNvPr id="10" name="Text Box 5"/>
            <p:cNvSpPr txBox="1">
              <a:spLocks noChangeArrowheads="1"/>
            </p:cNvSpPr>
            <p:nvPr/>
          </p:nvSpPr>
          <p:spPr bwMode="auto">
            <a:xfrm>
              <a:off x="3203848" y="2216609"/>
              <a:ext cx="2808312" cy="4144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smtClean="0">
                  <a:solidFill>
                    <a:schemeClr val="tx2">
                      <a:lumMod val="40000"/>
                      <a:lumOff val="60000"/>
                    </a:schemeClr>
                  </a:solidFill>
                  <a:latin typeface="+mj-lt"/>
                  <a:ea typeface="맑은 고딕" pitchFamily="50" charset="-127"/>
                  <a:cs typeface="굴림" pitchFamily="50" charset="-127"/>
                </a:rPr>
                <a:t>Creational Patterns</a:t>
              </a:r>
              <a:endParaRPr kumimoji="1" lang="en-US" altLang="ko-KR" sz="2400" b="1" dirty="0">
                <a:solidFill>
                  <a:schemeClr val="tx2">
                    <a:lumMod val="40000"/>
                    <a:lumOff val="60000"/>
                  </a:schemeClr>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4307281" y="1764105"/>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tx2">
                      <a:lumMod val="60000"/>
                      <a:lumOff val="40000"/>
                    </a:schemeClr>
                  </a:solidFill>
                  <a:latin typeface="+mj-lt"/>
                  <a:ea typeface="맑은 고딕" pitchFamily="50" charset="-127"/>
                  <a:cs typeface="굴림" pitchFamily="50" charset="-127"/>
                </a:rPr>
                <a:t>02</a:t>
              </a:r>
              <a:endParaRPr kumimoji="1" lang="ko-KR" altLang="ko-KR" sz="3200" b="1" dirty="0">
                <a:solidFill>
                  <a:schemeClr val="tx2">
                    <a:lumMod val="60000"/>
                    <a:lumOff val="40000"/>
                  </a:schemeClr>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237725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60852" y="1278285"/>
            <a:ext cx="8402525" cy="5589240"/>
          </a:xfrm>
        </p:spPr>
        <p:txBody>
          <a:bodyPr/>
          <a:lstStyle/>
          <a:p>
            <a:pPr>
              <a:buFont typeface="Arial" panose="020B0604020202020204" pitchFamily="34" charset="0"/>
              <a:buChar char="•"/>
            </a:pPr>
            <a:r>
              <a:rPr lang="en-US" altLang="en-US" i="0" dirty="0" smtClean="0"/>
              <a:t>Factory is </a:t>
            </a:r>
            <a:r>
              <a:rPr lang="en-US" altLang="en-US" i="0" dirty="0"/>
              <a:t>a creational design pattern that provides an interface for creating objects </a:t>
            </a:r>
            <a:endParaRPr lang="en-US" altLang="en-US" dirty="0" smtClean="0"/>
          </a:p>
          <a:p>
            <a:pPr>
              <a:buFont typeface="Arial" panose="020B0604020202020204" pitchFamily="34" charset="0"/>
              <a:buChar char="•"/>
            </a:pPr>
            <a:r>
              <a:rPr lang="en-US" altLang="en-US" dirty="0" smtClean="0"/>
              <a:t>Factory </a:t>
            </a:r>
            <a:r>
              <a:rPr lang="en-US" altLang="en-US" dirty="0"/>
              <a:t>simple code that hides or wraps the</a:t>
            </a:r>
            <a:r>
              <a:rPr lang="en-US" altLang="en-US" dirty="0">
                <a:solidFill>
                  <a:srgbClr val="FF0000"/>
                </a:solidFill>
              </a:rPr>
              <a:t> new </a:t>
            </a:r>
            <a:r>
              <a:rPr lang="en-US" altLang="en-US" dirty="0"/>
              <a:t>keyword to another way</a:t>
            </a:r>
          </a:p>
        </p:txBody>
      </p:sp>
      <p:sp>
        <p:nvSpPr>
          <p:cNvPr id="5" name="제목 1"/>
          <p:cNvSpPr>
            <a:spLocks noGrp="1"/>
          </p:cNvSpPr>
          <p:nvPr>
            <p:ph type="title"/>
          </p:nvPr>
        </p:nvSpPr>
        <p:spPr>
          <a:xfrm>
            <a:off x="581890" y="188640"/>
            <a:ext cx="7590509" cy="796908"/>
          </a:xfrm>
        </p:spPr>
        <p:txBody>
          <a:bodyPr>
            <a:normAutofit/>
          </a:bodyPr>
          <a:lstStyle/>
          <a:p>
            <a:r>
              <a:rPr lang="en-US" altLang="ko-KR" dirty="0" smtClean="0"/>
              <a:t>Factory Pattern (definition) </a:t>
            </a:r>
            <a:endParaRPr lang="ko-KR" altLang="en-US" dirty="0"/>
          </a:p>
        </p:txBody>
      </p:sp>
      <p:pic>
        <p:nvPicPr>
          <p:cNvPr id="7" name="Picture 6"/>
          <p:cNvPicPr>
            <a:picLocks noChangeAspect="1"/>
          </p:cNvPicPr>
          <p:nvPr/>
        </p:nvPicPr>
        <p:blipFill>
          <a:blip r:embed="rId2"/>
          <a:stretch>
            <a:fillRect/>
          </a:stretch>
        </p:blipFill>
        <p:spPr>
          <a:xfrm>
            <a:off x="2695190" y="2463180"/>
            <a:ext cx="2066925" cy="1609725"/>
          </a:xfrm>
          <a:prstGeom prst="rect">
            <a:avLst/>
          </a:prstGeom>
        </p:spPr>
      </p:pic>
      <p:pic>
        <p:nvPicPr>
          <p:cNvPr id="10" name="Picture 9"/>
          <p:cNvPicPr>
            <a:picLocks noChangeAspect="1"/>
          </p:cNvPicPr>
          <p:nvPr/>
        </p:nvPicPr>
        <p:blipFill>
          <a:blip r:embed="rId3"/>
          <a:stretch>
            <a:fillRect/>
          </a:stretch>
        </p:blipFill>
        <p:spPr>
          <a:xfrm>
            <a:off x="4762115" y="2472705"/>
            <a:ext cx="1000125" cy="1581150"/>
          </a:xfrm>
          <a:prstGeom prst="rect">
            <a:avLst/>
          </a:prstGeom>
        </p:spPr>
      </p:pic>
      <p:pic>
        <p:nvPicPr>
          <p:cNvPr id="12" name="Picture 11"/>
          <p:cNvPicPr>
            <a:picLocks noChangeAspect="1"/>
          </p:cNvPicPr>
          <p:nvPr/>
        </p:nvPicPr>
        <p:blipFill>
          <a:blip r:embed="rId4"/>
          <a:stretch>
            <a:fillRect/>
          </a:stretch>
        </p:blipFill>
        <p:spPr>
          <a:xfrm>
            <a:off x="5721231" y="2472705"/>
            <a:ext cx="1060647" cy="1581150"/>
          </a:xfrm>
          <a:prstGeom prst="rect">
            <a:avLst/>
          </a:prstGeom>
        </p:spPr>
      </p:pic>
      <p:pic>
        <p:nvPicPr>
          <p:cNvPr id="2" name="Picture 1"/>
          <p:cNvPicPr>
            <a:picLocks noChangeAspect="1"/>
          </p:cNvPicPr>
          <p:nvPr/>
        </p:nvPicPr>
        <p:blipFill>
          <a:blip r:embed="rId5"/>
          <a:stretch>
            <a:fillRect/>
          </a:stretch>
        </p:blipFill>
        <p:spPr>
          <a:xfrm>
            <a:off x="1115616" y="2403029"/>
            <a:ext cx="6914778" cy="4464496"/>
          </a:xfrm>
          <a:prstGeom prst="rect">
            <a:avLst/>
          </a:prstGeom>
        </p:spPr>
      </p:pic>
      <p:pic>
        <p:nvPicPr>
          <p:cNvPr id="11" name="Picture 10"/>
          <p:cNvPicPr>
            <a:picLocks noChangeAspect="1"/>
          </p:cNvPicPr>
          <p:nvPr/>
        </p:nvPicPr>
        <p:blipFill>
          <a:blip r:embed="rId5"/>
          <a:stretch>
            <a:fillRect/>
          </a:stretch>
        </p:blipFill>
        <p:spPr>
          <a:xfrm>
            <a:off x="1115616" y="2445918"/>
            <a:ext cx="6914778" cy="4464496"/>
          </a:xfrm>
          <a:prstGeom prst="rect">
            <a:avLst/>
          </a:prstGeom>
        </p:spPr>
      </p:pic>
    </p:spTree>
    <p:extLst>
      <p:ext uri="{BB962C8B-B14F-4D97-AF65-F5344CB8AC3E}">
        <p14:creationId xmlns:p14="http://schemas.microsoft.com/office/powerpoint/2010/main" val="4286178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25204</TotalTime>
  <Words>1569</Words>
  <Application>Microsoft Office PowerPoint</Application>
  <PresentationFormat>On-screen Show (4:3)</PresentationFormat>
  <Paragraphs>204</Paragraphs>
  <Slides>45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굴림</vt:lpstr>
      <vt:lpstr>Calibri</vt:lpstr>
      <vt:lpstr>맑은 고딕</vt:lpstr>
      <vt:lpstr>Calibri Light</vt:lpstr>
      <vt:lpstr>Arial</vt:lpstr>
      <vt:lpstr>굴림체</vt:lpstr>
      <vt:lpstr>Office 테마</vt:lpstr>
      <vt:lpstr> Introduction To Design Patterns </vt:lpstr>
      <vt:lpstr>PowerPoint Presentation</vt:lpstr>
      <vt:lpstr>PowerPoint Presentation</vt:lpstr>
      <vt:lpstr>Design Patterns: what is it and why?</vt:lpstr>
      <vt:lpstr>Pattern elements</vt:lpstr>
      <vt:lpstr>The Catalog Of Design Patterns</vt:lpstr>
      <vt:lpstr>The Catalog Of Design Patterns</vt:lpstr>
      <vt:lpstr>PowerPoint Presentation</vt:lpstr>
      <vt:lpstr>Factory Pattern (definition) </vt:lpstr>
      <vt:lpstr>Factory Pattern (problem)</vt:lpstr>
      <vt:lpstr>Factory Pattern (solution)</vt:lpstr>
      <vt:lpstr>Abstract Factory Pattern (definition) </vt:lpstr>
      <vt:lpstr>Abstract Factory Pattern (problem)</vt:lpstr>
      <vt:lpstr>Abstract Factory Pattern (solution)</vt:lpstr>
      <vt:lpstr>Singleton (definition) </vt:lpstr>
      <vt:lpstr>Singleton (problem)</vt:lpstr>
      <vt:lpstr>Singleton (solution)</vt:lpstr>
      <vt:lpstr>PowerPoint Presentation</vt:lpstr>
      <vt:lpstr>Adapter (definition) </vt:lpstr>
      <vt:lpstr>Adapter (problem)</vt:lpstr>
      <vt:lpstr>Adapter (solution)</vt:lpstr>
      <vt:lpstr>Decorator (definition) </vt:lpstr>
      <vt:lpstr>Decorator (problem)</vt:lpstr>
      <vt:lpstr>Decorator (solution)</vt:lpstr>
      <vt:lpstr>Facade (definition) </vt:lpstr>
      <vt:lpstr>Facade (problem)</vt:lpstr>
      <vt:lpstr>Facade (solution)</vt:lpstr>
      <vt:lpstr>Proxy (definition) </vt:lpstr>
      <vt:lpstr>Proxy (problem)</vt:lpstr>
      <vt:lpstr>Proxy (solution)</vt:lpstr>
      <vt:lpstr>PowerPoint Presentation</vt:lpstr>
      <vt:lpstr>Observer Pattern (definition) </vt:lpstr>
      <vt:lpstr>Observer (problem)</vt:lpstr>
      <vt:lpstr>Observer Solution (solution)</vt:lpstr>
      <vt:lpstr>Template Pattern (definition) </vt:lpstr>
      <vt:lpstr>Template (problem)</vt:lpstr>
      <vt:lpstr>Template Solution (solution)</vt:lpstr>
      <vt:lpstr>Strategy Pattern (definition) </vt:lpstr>
      <vt:lpstr>Strategy (problem)</vt:lpstr>
      <vt:lpstr>Strategy Solution (solution)</vt:lpstr>
      <vt:lpstr>Command Pattern (definition) </vt:lpstr>
      <vt:lpstr>Command (problem)</vt:lpstr>
      <vt:lpstr>Command Solution (solution)</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Ahmed Ali</cp:lastModifiedBy>
  <cp:revision>91</cp:revision>
  <dcterms:created xsi:type="dcterms:W3CDTF">2010-02-01T08:03:16Z</dcterms:created>
  <dcterms:modified xsi:type="dcterms:W3CDTF">2023-08-12T15:38:09Z</dcterms:modified>
  <cp:category>www.slidemembers.com</cp:category>
</cp:coreProperties>
</file>